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32"/>
  </p:notesMasterIdLst>
  <p:handoutMasterIdLst>
    <p:handoutMasterId r:id="rId33"/>
  </p:handoutMasterIdLst>
  <p:sldIdLst>
    <p:sldId id="257" r:id="rId2"/>
    <p:sldId id="258" r:id="rId3"/>
    <p:sldId id="261" r:id="rId4"/>
    <p:sldId id="266" r:id="rId5"/>
    <p:sldId id="264" r:id="rId6"/>
    <p:sldId id="267" r:id="rId7"/>
    <p:sldId id="272" r:id="rId8"/>
    <p:sldId id="273" r:id="rId9"/>
    <p:sldId id="275" r:id="rId10"/>
    <p:sldId id="276" r:id="rId11"/>
    <p:sldId id="277" r:id="rId12"/>
    <p:sldId id="270" r:id="rId13"/>
    <p:sldId id="279" r:id="rId14"/>
    <p:sldId id="296" r:id="rId15"/>
    <p:sldId id="297" r:id="rId16"/>
    <p:sldId id="280" r:id="rId17"/>
    <p:sldId id="283" r:id="rId18"/>
    <p:sldId id="284" r:id="rId19"/>
    <p:sldId id="285" r:id="rId20"/>
    <p:sldId id="287" r:id="rId21"/>
    <p:sldId id="288" r:id="rId22"/>
    <p:sldId id="290" r:id="rId23"/>
    <p:sldId id="293" r:id="rId24"/>
    <p:sldId id="299" r:id="rId25"/>
    <p:sldId id="300" r:id="rId26"/>
    <p:sldId id="302" r:id="rId27"/>
    <p:sldId id="301" r:id="rId28"/>
    <p:sldId id="303" r:id="rId29"/>
    <p:sldId id="265" r:id="rId30"/>
    <p:sldId id="262" r:id="rId31"/>
  </p:sldIdLst>
  <p:sldSz cx="12192000" cy="6858000"/>
  <p:notesSz cx="6858000" cy="9144000"/>
  <p:embeddedFontLst>
    <p:embeddedFont>
      <p:font typeface="Acumin Pro" panose="020B0504020202020204" pitchFamily="34" charset="77"/>
      <p:regular r:id="rId34"/>
      <p:bold r:id="rId35"/>
      <p:italic r:id="rId36"/>
      <p:boldItalic r:id="rId37"/>
    </p:embeddedFont>
    <p:embeddedFont>
      <p:font typeface="Acumin Pro ExtraCondensed" panose="020B0508020202020204" pitchFamily="34" charset="77"/>
      <p:regular r:id="rId38"/>
      <p:bold r:id="rId39"/>
      <p:italic r:id="rId40"/>
      <p:boldItalic r:id="rId41"/>
    </p:embeddedFont>
    <p:embeddedFont>
      <p:font typeface="Acumin Pro ExtraCondensed Smbd" panose="020B0708020202020204" pitchFamily="34" charset="77"/>
      <p:regular r:id="rId42"/>
      <p:bold r:id="rId43"/>
      <p:italic r:id="rId44"/>
      <p:boldItalic r:id="rId45"/>
    </p:embeddedFont>
    <p:embeddedFont>
      <p:font typeface="Acumin Pro Medium" panose="020B0604020202020204" pitchFamily="34" charset="77"/>
      <p:regular r:id="rId46"/>
      <p:bold r:id="rId47"/>
      <p:italic r:id="rId48"/>
      <p:boldItalic r:id="rId49"/>
    </p:embeddedFont>
    <p:embeddedFont>
      <p:font typeface="Acumin Pro Semibold" panose="020B0704020202020204" pitchFamily="34" charset="77"/>
      <p:regular r:id="rId50"/>
      <p:bold r:id="rId51"/>
      <p:italic r:id="rId52"/>
      <p:boldItalic r:id="rId53"/>
    </p:embeddedFont>
    <p:embeddedFont>
      <p:font typeface="Acumin Pro SemiCondensed" panose="020B0506020202020204" pitchFamily="34" charset="77"/>
      <p:regular r:id="rId54"/>
      <p:bold r:id="rId55"/>
      <p:italic r:id="rId56"/>
      <p:boldItalic r:id="rId57"/>
    </p:embeddedFont>
    <p:embeddedFont>
      <p:font typeface="United Sans Cd Md" pitchFamily="2" charset="77"/>
      <p:regular r:id="rId58"/>
    </p:embeddedFont>
    <p:embeddedFont>
      <p:font typeface="United Sans Reg Medium" pitchFamily="2" charset="77"/>
      <p:regular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34"/>
    <p:restoredTop sz="63146"/>
  </p:normalViewPr>
  <p:slideViewPr>
    <p:cSldViewPr snapToGrid="0" snapToObjects="1">
      <p:cViewPr varScale="1">
        <p:scale>
          <a:sx n="66" d="100"/>
          <a:sy n="66" d="100"/>
        </p:scale>
        <p:origin x="200" y="8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1/10/26</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1/10/26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78508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know how or why a model is deciding, we can ensure reliability and robustness – we can make sure that </a:t>
            </a:r>
            <a:r>
              <a:rPr lang="en-US" sz="1200" dirty="0"/>
              <a:t>Small changes in the input do not lead to large changes in the prediction.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10</a:t>
            </a:fld>
            <a:endParaRPr lang="en-US"/>
          </a:p>
        </p:txBody>
      </p:sp>
    </p:spTree>
    <p:extLst>
      <p:ext uri="{BB962C8B-B14F-4D97-AF65-F5344CB8AC3E}">
        <p14:creationId xmlns:p14="http://schemas.microsoft.com/office/powerpoint/2010/main" val="287562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illustrates the difference between </a:t>
            </a:r>
            <a:r>
              <a:rPr lang="en-US" b="1" dirty="0"/>
              <a:t>correlation</a:t>
            </a:r>
            <a:r>
              <a:rPr lang="en-US" dirty="0"/>
              <a:t> and </a:t>
            </a:r>
            <a:r>
              <a:rPr lang="en-US" b="1" dirty="0"/>
              <a:t>causation</a:t>
            </a:r>
            <a:r>
              <a:rPr lang="en-US" dirty="0"/>
              <a:t>.</a:t>
            </a:r>
          </a:p>
          <a:p>
            <a:r>
              <a:rPr lang="en-US" dirty="0"/>
              <a:t>The sun represents an underlying causal factor, such as hot weather.</a:t>
            </a:r>
          </a:p>
          <a:p>
            <a:r>
              <a:rPr lang="en-US" dirty="0"/>
              <a:t>Hot weather causes people to buy ice cream.</a:t>
            </a:r>
          </a:p>
          <a:p>
            <a:r>
              <a:rPr lang="en-US" dirty="0"/>
              <a:t>Hot weather also causes higher crime rates.</a:t>
            </a:r>
          </a:p>
          <a:p>
            <a:r>
              <a:rPr lang="en-US" dirty="0"/>
              <a:t>As a result, ice cream sales and crime are correlated.</a:t>
            </a:r>
          </a:p>
          <a:p>
            <a:r>
              <a:rPr lang="en-US" dirty="0"/>
              <a:t>However, ice cream sales do </a:t>
            </a:r>
            <a:r>
              <a:rPr lang="en-US" b="1" dirty="0"/>
              <a:t>not</a:t>
            </a:r>
            <a:r>
              <a:rPr lang="en-US" dirty="0"/>
              <a:t> cause crime.</a:t>
            </a:r>
          </a:p>
          <a:p>
            <a:r>
              <a:rPr lang="en-US" dirty="0"/>
              <a:t>The correlation exists because both are driven by the same causal factor.</a:t>
            </a:r>
          </a:p>
          <a:p>
            <a:r>
              <a:rPr lang="en-US" dirty="0"/>
              <a:t>Machine learning models are very good at picking up correlations like this.</a:t>
            </a:r>
          </a:p>
          <a:p>
            <a:r>
              <a:rPr lang="en-US" dirty="0"/>
              <a:t>Without interpretability, a model might incorrectly rely on correlated features.</a:t>
            </a:r>
          </a:p>
          <a:p>
            <a:r>
              <a:rPr lang="en-US" dirty="0"/>
              <a:t>Interpretability helps us detect when a model is using spurious correlations instead of causal relationships.</a:t>
            </a:r>
          </a:p>
          <a:p>
            <a:r>
              <a:rPr lang="en-US" dirty="0"/>
              <a:t>This is why understanding </a:t>
            </a:r>
            <a:r>
              <a:rPr lang="en-US" i="1" dirty="0"/>
              <a:t>why</a:t>
            </a:r>
            <a:r>
              <a:rPr lang="en-US" dirty="0"/>
              <a:t> a model makes decisions matters, not just </a:t>
            </a:r>
            <a:r>
              <a:rPr lang="en-US" i="1" dirty="0"/>
              <a:t>what</a:t>
            </a:r>
            <a:r>
              <a:rPr lang="en-US" dirty="0"/>
              <a:t> it predicts.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Correlation is easy to learn; causation is what we actually care about.</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11</a:t>
            </a:fld>
            <a:endParaRPr lang="en-US"/>
          </a:p>
        </p:txBody>
      </p:sp>
    </p:spTree>
    <p:extLst>
      <p:ext uri="{BB962C8B-B14F-4D97-AF65-F5344CB8AC3E}">
        <p14:creationId xmlns:p14="http://schemas.microsoft.com/office/powerpoint/2010/main" val="81975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could also debug mis-predictions and learn more why it mis-</a:t>
            </a:r>
            <a:r>
              <a:rPr lang="en-US" dirty="0" err="1"/>
              <a:t>predcited</a:t>
            </a:r>
            <a:r>
              <a:rPr lang="en-US" dirty="0"/>
              <a:t> a label that can help us make the model more robust. </a:t>
            </a:r>
          </a:p>
        </p:txBody>
      </p:sp>
      <p:sp>
        <p:nvSpPr>
          <p:cNvPr id="4" name="Slide Number Placeholder 3"/>
          <p:cNvSpPr>
            <a:spLocks noGrp="1"/>
          </p:cNvSpPr>
          <p:nvPr>
            <p:ph type="sldNum" sz="quarter" idx="5"/>
          </p:nvPr>
        </p:nvSpPr>
        <p:spPr/>
        <p:txBody>
          <a:bodyPr/>
          <a:lstStyle/>
          <a:p>
            <a:fld id="{37C63BD6-9A76-3E42-9DF3-1D28BC75B5C8}" type="slidenum">
              <a:rPr lang="en-US" smtClean="0"/>
              <a:t>12</a:t>
            </a:fld>
            <a:endParaRPr lang="en-US"/>
          </a:p>
        </p:txBody>
      </p:sp>
    </p:spTree>
    <p:extLst>
      <p:ext uri="{BB962C8B-B14F-4D97-AF65-F5344CB8AC3E}">
        <p14:creationId xmlns:p14="http://schemas.microsoft.com/office/powerpoint/2010/main" val="124296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makes explicit who explainable AI is really for.</a:t>
            </a:r>
          </a:p>
          <a:p>
            <a:r>
              <a:rPr lang="en-US" dirty="0"/>
              <a:t>The target of XAI is the </a:t>
            </a:r>
            <a:r>
              <a:rPr lang="en-US" b="1" dirty="0"/>
              <a:t>end user</a:t>
            </a:r>
            <a:r>
              <a:rPr lang="en-US" dirty="0"/>
              <a:t>, not the model developer.</a:t>
            </a:r>
          </a:p>
          <a:p>
            <a:r>
              <a:rPr lang="en-US" dirty="0"/>
              <a:t>This is someone who depends on the system’s decisions, recommendations, or actions.</a:t>
            </a:r>
          </a:p>
          <a:p>
            <a:r>
              <a:rPr lang="en-US" dirty="0"/>
              <a:t>Because of that dependence, they need to understand the system’s rationale.</a:t>
            </a:r>
          </a:p>
          <a:p>
            <a:r>
              <a:rPr lang="en-US" dirty="0"/>
              <a:t>Understanding supports appropriate trust, not blind trust.</a:t>
            </a:r>
          </a:p>
          <a:p>
            <a:r>
              <a:rPr lang="en-US" dirty="0"/>
              <a:t>It also allows the user to manage and intervene in the system effectively.</a:t>
            </a:r>
          </a:p>
          <a:p>
            <a:r>
              <a:rPr lang="en-US" dirty="0"/>
              <a:t>The diagram at the top shows that XAI is more than just an explainable model.</a:t>
            </a:r>
          </a:p>
          <a:p>
            <a:r>
              <a:rPr lang="en-US" dirty="0"/>
              <a:t>It includes an </a:t>
            </a:r>
            <a:r>
              <a:rPr lang="en-US" b="1" dirty="0"/>
              <a:t>explanation interface</a:t>
            </a:r>
            <a:r>
              <a:rPr lang="en-US" dirty="0"/>
              <a:t> that mediates between the model and the user.</a:t>
            </a:r>
          </a:p>
          <a:p>
            <a:r>
              <a:rPr lang="en-US" dirty="0"/>
              <a:t>This interface allows the user to ask meaningful questions about the system’s behavior.</a:t>
            </a:r>
          </a:p>
          <a:p>
            <a:r>
              <a:rPr lang="en-US" dirty="0"/>
              <a:t>The core goals of XAI are fourfold.</a:t>
            </a:r>
          </a:p>
          <a:p>
            <a:r>
              <a:rPr lang="en-US" dirty="0"/>
              <a:t>First, to explain </a:t>
            </a:r>
            <a:r>
              <a:rPr lang="en-US" b="1" dirty="0"/>
              <a:t>individual decisions</a:t>
            </a:r>
            <a:r>
              <a:rPr lang="en-US" dirty="0"/>
              <a:t>.</a:t>
            </a:r>
          </a:p>
          <a:p>
            <a:r>
              <a:rPr lang="en-US" dirty="0"/>
              <a:t>Second, to help users understand the system’s </a:t>
            </a:r>
            <a:r>
              <a:rPr lang="en-US" b="1" dirty="0"/>
              <a:t>overall strengths and weaknesses</a:t>
            </a:r>
            <a:r>
              <a:rPr lang="en-US" dirty="0"/>
              <a:t>.</a:t>
            </a:r>
          </a:p>
          <a:p>
            <a:r>
              <a:rPr lang="en-US" dirty="0"/>
              <a:t>Third, to give users an intuition for how the system is likely to behave in the future.</a:t>
            </a:r>
          </a:p>
          <a:p>
            <a:r>
              <a:rPr lang="en-US" dirty="0"/>
              <a:t>And finally, in some cases, to indicate how system errors might be corrected.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XAI is about enabling informed use, not just producing explanations.</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13</a:t>
            </a:fld>
            <a:endParaRPr lang="en-US"/>
          </a:p>
        </p:txBody>
      </p:sp>
    </p:spTree>
    <p:extLst>
      <p:ext uri="{BB962C8B-B14F-4D97-AF65-F5344CB8AC3E}">
        <p14:creationId xmlns:p14="http://schemas.microsoft.com/office/powerpoint/2010/main" val="312928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comes from DARPA’s original XAI program materials.</a:t>
            </a:r>
          </a:p>
          <a:p>
            <a:r>
              <a:rPr lang="en-US" dirty="0"/>
              <a:t>It highlights that explainable AI is needed across </a:t>
            </a:r>
            <a:r>
              <a:rPr lang="en-US" b="1" dirty="0"/>
              <a:t>different classes of tasks</a:t>
            </a:r>
            <a:r>
              <a:rPr lang="en-US" dirty="0"/>
              <a:t>, not just one setting.</a:t>
            </a:r>
          </a:p>
          <a:p>
            <a:r>
              <a:rPr lang="en-US" dirty="0"/>
              <a:t>In particular, DARPA emphasizes both </a:t>
            </a:r>
            <a:r>
              <a:rPr lang="en-US" b="1" dirty="0"/>
              <a:t>data analytics tasks</a:t>
            </a:r>
            <a:r>
              <a:rPr lang="en-US" dirty="0"/>
              <a:t> and </a:t>
            </a:r>
            <a:r>
              <a:rPr lang="en-US" b="1" dirty="0"/>
              <a:t>autonomous decision-making tasks</a:t>
            </a:r>
            <a:r>
              <a:rPr lang="en-US" dirty="0"/>
              <a:t>.</a:t>
            </a:r>
          </a:p>
          <a:p>
            <a:r>
              <a:rPr lang="en-US" dirty="0"/>
              <a:t>The top row illustrates a </a:t>
            </a:r>
            <a:r>
              <a:rPr lang="en-US" b="1" dirty="0"/>
              <a:t>data analytics scenario</a:t>
            </a:r>
            <a:r>
              <a:rPr lang="en-US" dirty="0"/>
              <a:t>, such as classification.</a:t>
            </a:r>
          </a:p>
          <a:p>
            <a:r>
              <a:rPr lang="en-US" dirty="0"/>
              <a:t>A model is trained to identify items of interest in large multimedia datasets.</a:t>
            </a:r>
          </a:p>
          <a:p>
            <a:r>
              <a:rPr lang="en-US" dirty="0"/>
              <a:t>An explainable model and explanation interface present recommendations to a human analyst.</a:t>
            </a:r>
          </a:p>
          <a:p>
            <a:r>
              <a:rPr lang="en-US" dirty="0"/>
              <a:t>Crucially, the system does not make the final decision.</a:t>
            </a:r>
          </a:p>
          <a:p>
            <a:r>
              <a:rPr lang="en-US" dirty="0"/>
              <a:t>The analyst uses both the prediction and the explanation to decide what to report or pursue.</a:t>
            </a:r>
          </a:p>
          <a:p>
            <a:r>
              <a:rPr lang="en-US" dirty="0"/>
              <a:t>The bottom row shows an </a:t>
            </a:r>
            <a:r>
              <a:rPr lang="en-US" b="1" dirty="0"/>
              <a:t>autonomy scenario</a:t>
            </a:r>
            <a:r>
              <a:rPr lang="en-US" dirty="0"/>
              <a:t>, based on reinforcement learning.</a:t>
            </a:r>
          </a:p>
          <a:p>
            <a:r>
              <a:rPr lang="en-US" dirty="0"/>
              <a:t>Here, the system learns decision policies through simulated missions.</a:t>
            </a:r>
          </a:p>
          <a:p>
            <a:r>
              <a:rPr lang="en-US" dirty="0"/>
              <a:t>Explanations are provided to a human operator, often after the fact.</a:t>
            </a:r>
          </a:p>
          <a:p>
            <a:r>
              <a:rPr lang="en-US" dirty="0"/>
              <a:t>The operator uses these explanations to understand behavior and decide which future tasks to delegate.</a:t>
            </a:r>
          </a:p>
          <a:p>
            <a:r>
              <a:rPr lang="en-US" dirty="0"/>
              <a:t>Again, the human remains in the loop.</a:t>
            </a:r>
          </a:p>
          <a:p>
            <a:r>
              <a:rPr lang="en-US" dirty="0"/>
              <a:t>Across both examples, the structure is the same.</a:t>
            </a:r>
          </a:p>
          <a:p>
            <a:r>
              <a:rPr lang="en-US" dirty="0"/>
              <a:t>An explainable model is paired with an explanation interface.</a:t>
            </a:r>
          </a:p>
          <a:p>
            <a:r>
              <a:rPr lang="en-US" dirty="0"/>
              <a:t>Explanations support human decision-making, not replace it.</a:t>
            </a:r>
          </a:p>
          <a:p>
            <a:r>
              <a:rPr lang="en-US" dirty="0"/>
              <a:t>In the next slides, I’ll first focus on interpretability in </a:t>
            </a:r>
            <a:r>
              <a:rPr lang="en-US" b="1" dirty="0"/>
              <a:t>classification tasks</a:t>
            </a:r>
            <a:r>
              <a:rPr lang="en-US" dirty="0"/>
              <a:t>.</a:t>
            </a:r>
          </a:p>
          <a:p>
            <a:r>
              <a:rPr lang="en-US" dirty="0"/>
              <a:t>After that, I’ll cover approaches for </a:t>
            </a:r>
            <a:r>
              <a:rPr lang="en-US" b="1" dirty="0"/>
              <a:t>explainable reinforcement learning</a:t>
            </a:r>
            <a:r>
              <a:rPr lang="en-US" dirty="0"/>
              <a: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XAI is about supporting human judgment across both predictive and autonomous systems, not removing it.</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14</a:t>
            </a:fld>
            <a:endParaRPr lang="en-US"/>
          </a:p>
        </p:txBody>
      </p:sp>
    </p:spTree>
    <p:extLst>
      <p:ext uri="{BB962C8B-B14F-4D97-AF65-F5344CB8AC3E}">
        <p14:creationId xmlns:p14="http://schemas.microsoft.com/office/powerpoint/2010/main" val="4076739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15</a:t>
            </a:fld>
            <a:endParaRPr lang="en-US"/>
          </a:p>
        </p:txBody>
      </p:sp>
    </p:spTree>
    <p:extLst>
      <p:ext uri="{BB962C8B-B14F-4D97-AF65-F5344CB8AC3E}">
        <p14:creationId xmlns:p14="http://schemas.microsoft.com/office/powerpoint/2010/main" val="326115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interpretable models – these models are considered interpretable by design. </a:t>
            </a:r>
          </a:p>
        </p:txBody>
      </p:sp>
      <p:sp>
        <p:nvSpPr>
          <p:cNvPr id="4" name="Slide Number Placeholder 3"/>
          <p:cNvSpPr>
            <a:spLocks noGrp="1"/>
          </p:cNvSpPr>
          <p:nvPr>
            <p:ph type="sldNum" sz="quarter" idx="5"/>
          </p:nvPr>
        </p:nvSpPr>
        <p:spPr/>
        <p:txBody>
          <a:bodyPr/>
          <a:lstStyle/>
          <a:p>
            <a:fld id="{37C63BD6-9A76-3E42-9DF3-1D28BC75B5C8}" type="slidenum">
              <a:rPr lang="en-US" smtClean="0"/>
              <a:t>16</a:t>
            </a:fld>
            <a:endParaRPr lang="en-US"/>
          </a:p>
        </p:txBody>
      </p:sp>
    </p:spTree>
    <p:extLst>
      <p:ext uri="{BB962C8B-B14F-4D97-AF65-F5344CB8AC3E}">
        <p14:creationId xmlns:p14="http://schemas.microsoft.com/office/powerpoint/2010/main" val="3735272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Mention the pros and cons. </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Interpretation of weights unintuitive:</a:t>
            </a:r>
            <a:r>
              <a:rPr lang="en-US" dirty="0"/>
              <a:t> coefficients reflect the effect of a feature </a:t>
            </a:r>
            <a:r>
              <a:rPr lang="en-US" i="1" dirty="0"/>
              <a:t>conditional on all other features</a:t>
            </a:r>
            <a:r>
              <a:rPr lang="en-US" dirty="0"/>
              <a:t>. With correlated inputs, a feature that is positively correlated with the outcome can receive a negative weight, because the model assigns it only the remaining variation after accounting for other correlated features.</a:t>
            </a:r>
          </a:p>
        </p:txBody>
      </p:sp>
      <p:sp>
        <p:nvSpPr>
          <p:cNvPr id="4" name="Slide Number Placeholder 3"/>
          <p:cNvSpPr>
            <a:spLocks noGrp="1"/>
          </p:cNvSpPr>
          <p:nvPr>
            <p:ph type="sldNum" sz="quarter" idx="5"/>
          </p:nvPr>
        </p:nvSpPr>
        <p:spPr/>
        <p:txBody>
          <a:bodyPr/>
          <a:lstStyle/>
          <a:p>
            <a:fld id="{37C63BD6-9A76-3E42-9DF3-1D28BC75B5C8}" type="slidenum">
              <a:rPr lang="en-US" smtClean="0"/>
              <a:t>17</a:t>
            </a:fld>
            <a:endParaRPr lang="en-US"/>
          </a:p>
        </p:txBody>
      </p:sp>
    </p:spTree>
    <p:extLst>
      <p:ext uri="{BB962C8B-B14F-4D97-AF65-F5344CB8AC3E}">
        <p14:creationId xmlns:p14="http://schemas.microsoft.com/office/powerpoint/2010/main" val="254742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1" i="0" u="none" strike="noStrike" kern="1200" dirty="0">
                <a:solidFill>
                  <a:schemeClr val="tx1"/>
                </a:solidFill>
                <a:effectLst/>
                <a:latin typeface="+mn-lt"/>
                <a:ea typeface="+mn-ea"/>
                <a:cs typeface="+mn-cs"/>
              </a:rPr>
              <a:t>List pros and cons…</a:t>
            </a:r>
          </a:p>
          <a:p>
            <a:pPr marL="171450" indent="-171450">
              <a:buFontTx/>
              <a:buChar char="-"/>
            </a:pPr>
            <a:r>
              <a:rPr lang="en-US" sz="1200" b="1" i="0" u="none" strike="noStrike" kern="1200" dirty="0">
                <a:solidFill>
                  <a:schemeClr val="tx1"/>
                </a:solidFill>
                <a:effectLst/>
                <a:latin typeface="+mn-lt"/>
                <a:ea typeface="+mn-ea"/>
                <a:cs typeface="+mn-cs"/>
              </a:rPr>
              <a:t>Trees fail to deal with linear relationships</a:t>
            </a:r>
            <a:r>
              <a:rPr lang="en-US" sz="1200" b="0" i="0" u="none" strike="noStrike" kern="1200" dirty="0">
                <a:solidFill>
                  <a:schemeClr val="tx1"/>
                </a:solidFill>
                <a:effectLst/>
                <a:latin typeface="+mn-lt"/>
                <a:ea typeface="+mn-ea"/>
                <a:cs typeface="+mn-cs"/>
              </a:rPr>
              <a:t>. Any linear relationship between an input feature and the outcome has to be approximated by splits, creating a step function. This is not efficient.</a:t>
            </a:r>
          </a:p>
          <a:p>
            <a:pPr marL="171450" indent="-171450">
              <a:buFontTx/>
              <a:buChar char="-"/>
            </a:pPr>
            <a:r>
              <a:rPr lang="en-US" dirty="0"/>
              <a:t>Also trees are interpretable to an extent – if it was a huge tree – it would soon not be as intuitive to the human user. </a:t>
            </a:r>
          </a:p>
        </p:txBody>
      </p:sp>
      <p:sp>
        <p:nvSpPr>
          <p:cNvPr id="4" name="Slide Number Placeholder 3"/>
          <p:cNvSpPr>
            <a:spLocks noGrp="1"/>
          </p:cNvSpPr>
          <p:nvPr>
            <p:ph type="sldNum" sz="quarter" idx="5"/>
          </p:nvPr>
        </p:nvSpPr>
        <p:spPr/>
        <p:txBody>
          <a:bodyPr/>
          <a:lstStyle/>
          <a:p>
            <a:fld id="{37C63BD6-9A76-3E42-9DF3-1D28BC75B5C8}" type="slidenum">
              <a:rPr lang="en-US" smtClean="0"/>
              <a:t>18</a:t>
            </a:fld>
            <a:endParaRPr lang="en-US"/>
          </a:p>
        </p:txBody>
      </p:sp>
    </p:spTree>
    <p:extLst>
      <p:ext uri="{BB962C8B-B14F-4D97-AF65-F5344CB8AC3E}">
        <p14:creationId xmlns:p14="http://schemas.microsoft.com/office/powerpoint/2010/main" val="3031259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some Model Agnostic Methods that can be employed to make a model interpretable or explainable. We have … </a:t>
            </a:r>
          </a:p>
          <a:p>
            <a:r>
              <a:rPr lang="en-US" sz="1200" dirty="0"/>
              <a:t>Permutation Feature Importance</a:t>
            </a:r>
          </a:p>
          <a:p>
            <a:r>
              <a:rPr lang="en-US" sz="1200" dirty="0"/>
              <a:t>Global Surrogate</a:t>
            </a:r>
          </a:p>
          <a:p>
            <a:r>
              <a:rPr lang="en-US" sz="1200" dirty="0"/>
              <a:t>Local Surrogate(LIME)</a:t>
            </a:r>
          </a:p>
          <a:p>
            <a:r>
              <a:rPr lang="en-US" sz="1200" dirty="0"/>
              <a:t>Shapley Values</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19</a:t>
            </a:fld>
            <a:endParaRPr lang="en-US"/>
          </a:p>
        </p:txBody>
      </p:sp>
    </p:spTree>
    <p:extLst>
      <p:ext uri="{BB962C8B-B14F-4D97-AF65-F5344CB8AC3E}">
        <p14:creationId xmlns:p14="http://schemas.microsoft.com/office/powerpoint/2010/main" val="124974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I’ll give a high-level overview of </a:t>
            </a:r>
            <a:r>
              <a:rPr lang="en-US" b="1" dirty="0"/>
              <a:t>explainable AI</a:t>
            </a:r>
            <a:r>
              <a:rPr lang="en-US" dirty="0"/>
              <a:t>.</a:t>
            </a:r>
          </a:p>
          <a:p>
            <a:r>
              <a:rPr lang="en-US" dirty="0"/>
              <a:t>I’ll start by defining what we mean by interpretability and why it matters.</a:t>
            </a:r>
          </a:p>
          <a:p>
            <a:r>
              <a:rPr lang="en-US" dirty="0"/>
              <a:t>Then I’ll cover interpretable models in supervised learning.</a:t>
            </a:r>
          </a:p>
          <a:p>
            <a:r>
              <a:rPr lang="en-US" dirty="0"/>
              <a:t>Next, I’ll move to model-agnostic explanation methods.</a:t>
            </a:r>
          </a:p>
          <a:p>
            <a:r>
              <a:rPr lang="en-US" dirty="0"/>
              <a:t>Finally, I’ll discuss explainability in reinforcement learning.</a:t>
            </a:r>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2250814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Permutation feature importance answers a simple question: how much does the model rely on this feature?</a:t>
            </a:r>
          </a:p>
          <a:p>
            <a:r>
              <a:rPr lang="en-US" dirty="0"/>
              <a:t>The idea is to randomly shuffle one feature while keeping everything else the same.</a:t>
            </a:r>
          </a:p>
          <a:p>
            <a:r>
              <a:rPr lang="en-US" dirty="0"/>
              <a:t>Shuffling breaks the relationship between that feature and the target.</a:t>
            </a:r>
          </a:p>
          <a:p>
            <a:r>
              <a:rPr lang="en-US" dirty="0"/>
              <a:t>We then measure how much the prediction error increases, here shown on the x-axis as MAE.</a:t>
            </a:r>
          </a:p>
          <a:p>
            <a:r>
              <a:rPr lang="en-US" dirty="0"/>
              <a:t>If the error increases a lot, the feature was important for the model.</a:t>
            </a:r>
          </a:p>
          <a:p>
            <a:r>
              <a:rPr lang="en-US" dirty="0"/>
              <a:t>If the error barely changes, the model was not really using that feature.</a:t>
            </a:r>
          </a:p>
          <a:p>
            <a:r>
              <a:rPr lang="en-US" dirty="0"/>
              <a:t>This method was first introduced by </a:t>
            </a:r>
            <a:r>
              <a:rPr lang="en-US" dirty="0" err="1"/>
              <a:t>Breiman</a:t>
            </a:r>
            <a:r>
              <a:rPr lang="en-US" dirty="0"/>
              <a:t> for Random Forests and later formalized as a model-agnostic approach.</a:t>
            </a:r>
          </a:p>
          <a:p>
            <a:r>
              <a:rPr lang="en-US" dirty="0"/>
              <a:t>The key benefit is that it works for any trained model, not just linear ones.</a:t>
            </a:r>
          </a:p>
          <a:p>
            <a:r>
              <a:rPr lang="en-US" dirty="0"/>
              <a:t>But it explains model dependence, not causality.</a:t>
            </a:r>
          </a:p>
        </p:txBody>
      </p:sp>
      <p:sp>
        <p:nvSpPr>
          <p:cNvPr id="4" name="Slide Number Placeholder 3"/>
          <p:cNvSpPr>
            <a:spLocks noGrp="1"/>
          </p:cNvSpPr>
          <p:nvPr>
            <p:ph type="sldNum" sz="quarter" idx="5"/>
          </p:nvPr>
        </p:nvSpPr>
        <p:spPr/>
        <p:txBody>
          <a:bodyPr/>
          <a:lstStyle/>
          <a:p>
            <a:fld id="{37C63BD6-9A76-3E42-9DF3-1D28BC75B5C8}" type="slidenum">
              <a:rPr lang="en-US" smtClean="0"/>
              <a:t>20</a:t>
            </a:fld>
            <a:endParaRPr lang="en-US"/>
          </a:p>
        </p:txBody>
      </p:sp>
    </p:spTree>
    <p:extLst>
      <p:ext uri="{BB962C8B-B14F-4D97-AF65-F5344CB8AC3E}">
        <p14:creationId xmlns:p14="http://schemas.microsoft.com/office/powerpoint/2010/main" val="1123176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global surrogate is an </a:t>
            </a:r>
            <a:r>
              <a:rPr lang="en-US" b="1" dirty="0"/>
              <a:t>interpretable model</a:t>
            </a:r>
            <a:r>
              <a:rPr lang="en-US" dirty="0"/>
              <a:t> trained to approximate a more complex, black-box model.</a:t>
            </a:r>
          </a:p>
          <a:p>
            <a:r>
              <a:rPr lang="en-US" dirty="0"/>
              <a:t>Here, we are not interpreting the black-box model directly.</a:t>
            </a:r>
          </a:p>
          <a:p>
            <a:r>
              <a:rPr lang="en-US" dirty="0"/>
              <a:t>Instead, we train a second, interpretable model called a </a:t>
            </a:r>
            <a:r>
              <a:rPr lang="en-US" b="1" dirty="0"/>
              <a:t>global surrogate</a:t>
            </a:r>
            <a:r>
              <a:rPr lang="en-US" dirty="0"/>
              <a:t>.</a:t>
            </a:r>
          </a:p>
          <a:p>
            <a:r>
              <a:rPr lang="en-US" dirty="0"/>
              <a:t>The black-box model is trained as usual using the true labels.</a:t>
            </a:r>
          </a:p>
          <a:p>
            <a:r>
              <a:rPr lang="en-US" dirty="0"/>
              <a:t>Once trained, it produces predictions for many inputs.</a:t>
            </a:r>
          </a:p>
          <a:p>
            <a:r>
              <a:rPr lang="en-US" dirty="0"/>
              <a:t>Those predictions become the training targets for the surrogate model.</a:t>
            </a:r>
          </a:p>
          <a:p>
            <a:r>
              <a:rPr lang="en-US" dirty="0"/>
              <a:t>The surrogate learns to imitate the black box, not the ground truth.</a:t>
            </a:r>
          </a:p>
          <a:p>
            <a:r>
              <a:rPr lang="en-US" dirty="0"/>
              <a:t>Humans then interpret the surrogate to understand the black box’s overall behavior.</a:t>
            </a:r>
          </a:p>
          <a:p>
            <a:r>
              <a:rPr lang="en-US" dirty="0"/>
              <a:t>This gives a global, simplified view of how the black box operates.</a:t>
            </a:r>
          </a:p>
          <a:p>
            <a:r>
              <a:rPr lang="en-US" dirty="0"/>
              <a:t>The explanation depends on how well the surrogate approximates the black box, not on prediction accuracy.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explain the model, not the data.</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21</a:t>
            </a:fld>
            <a:endParaRPr lang="en-US"/>
          </a:p>
        </p:txBody>
      </p:sp>
    </p:spTree>
    <p:extLst>
      <p:ext uri="{BB962C8B-B14F-4D97-AF65-F5344CB8AC3E}">
        <p14:creationId xmlns:p14="http://schemas.microsoft.com/office/powerpoint/2010/main" val="1607854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Local Surrogate (LIME)</a:t>
            </a:r>
            <a:endParaRPr lang="en-US" dirty="0"/>
          </a:p>
          <a:p>
            <a:pPr>
              <a:buFont typeface="Arial" panose="020B0604020202020204" pitchFamily="34" charset="0"/>
              <a:buChar char="•"/>
            </a:pPr>
            <a:r>
              <a:rPr lang="en-US" dirty="0"/>
              <a:t>Local surrogate methods explain </a:t>
            </a:r>
            <a:r>
              <a:rPr lang="en-US" b="1" dirty="0"/>
              <a:t>individual predictions</a:t>
            </a:r>
            <a:r>
              <a:rPr lang="en-US" dirty="0"/>
              <a:t>, not the full model.</a:t>
            </a:r>
          </a:p>
          <a:p>
            <a:pPr>
              <a:buFont typeface="Arial" panose="020B0604020202020204" pitchFamily="34" charset="0"/>
              <a:buChar char="•"/>
            </a:pPr>
            <a:r>
              <a:rPr lang="en-US" dirty="0"/>
              <a:t>LIME is a concrete implementation of this idea.</a:t>
            </a:r>
          </a:p>
          <a:p>
            <a:pPr>
              <a:buFont typeface="Arial" panose="020B0604020202020204" pitchFamily="34" charset="0"/>
              <a:buChar char="•"/>
            </a:pPr>
            <a:r>
              <a:rPr lang="en-US" dirty="0"/>
              <a:t>We start with a specific instance we want to explain.</a:t>
            </a:r>
          </a:p>
          <a:p>
            <a:pPr>
              <a:buFont typeface="Arial" panose="020B0604020202020204" pitchFamily="34" charset="0"/>
              <a:buChar char="•"/>
            </a:pPr>
            <a:r>
              <a:rPr lang="en-US" dirty="0"/>
              <a:t>Around this instance, we generate a perturbed dataset by slightly modifying the input features.</a:t>
            </a:r>
          </a:p>
          <a:p>
            <a:pPr>
              <a:buFont typeface="Arial" panose="020B0604020202020204" pitchFamily="34" charset="0"/>
              <a:buChar char="•"/>
            </a:pPr>
            <a:r>
              <a:rPr lang="en-US" dirty="0"/>
              <a:t>These perturbed samples are passed through the black-box model to obtain predicted labels.</a:t>
            </a:r>
          </a:p>
          <a:p>
            <a:pPr>
              <a:buFont typeface="Arial" panose="020B0604020202020204" pitchFamily="34" charset="0"/>
              <a:buChar char="•"/>
            </a:pPr>
            <a:r>
              <a:rPr lang="en-US" dirty="0"/>
              <a:t>The samples are then reweighted based on how close they are to the original instance.</a:t>
            </a:r>
          </a:p>
          <a:p>
            <a:pPr>
              <a:buFont typeface="Arial" panose="020B0604020202020204" pitchFamily="34" charset="0"/>
              <a:buChar char="•"/>
            </a:pPr>
            <a:r>
              <a:rPr lang="en-US" dirty="0"/>
              <a:t>LIME uses an </a:t>
            </a:r>
            <a:r>
              <a:rPr lang="en-US" b="1" dirty="0"/>
              <a:t>exponential smoothing kernel</a:t>
            </a:r>
            <a:r>
              <a:rPr lang="en-US" dirty="0"/>
              <a:t> to compute this proximity.</a:t>
            </a:r>
          </a:p>
          <a:p>
            <a:pPr>
              <a:buFont typeface="Arial" panose="020B0604020202020204" pitchFamily="34" charset="0"/>
              <a:buChar char="•"/>
            </a:pPr>
            <a:r>
              <a:rPr lang="en-US" dirty="0"/>
              <a:t>Points closer to the instance receive much higher weight than distant points.</a:t>
            </a:r>
          </a:p>
          <a:p>
            <a:pPr>
              <a:buFont typeface="Arial" panose="020B0604020202020204" pitchFamily="34" charset="0"/>
              <a:buChar char="•"/>
            </a:pPr>
            <a:r>
              <a:rPr lang="en-US" dirty="0"/>
              <a:t>An interpretable model is trained on this weighted dataset.</a:t>
            </a:r>
          </a:p>
          <a:p>
            <a:pPr>
              <a:buFont typeface="Arial" panose="020B0604020202020204" pitchFamily="34" charset="0"/>
              <a:buChar char="•"/>
            </a:pPr>
            <a:r>
              <a:rPr lang="en-US" dirty="0"/>
              <a:t>The resulting explanation is a good approximation </a:t>
            </a:r>
            <a:r>
              <a:rPr lang="en-US" b="1" dirty="0"/>
              <a:t>locally</a:t>
            </a:r>
            <a:r>
              <a:rPr lang="en-US" dirty="0"/>
              <a:t>, but it does not describe the model’s global behavior.</a:t>
            </a:r>
          </a:p>
          <a:p>
            <a:endParaRPr lang="en-US" dirty="0"/>
          </a:p>
          <a:p>
            <a:endParaRPr lang="en-US" dirty="0"/>
          </a:p>
          <a:p>
            <a:r>
              <a:rPr lang="en-US" dirty="0"/>
              <a:t>Closing Line:  LIME explains one prediction at a time, and only in the neighborhood of that prediction.</a:t>
            </a:r>
          </a:p>
        </p:txBody>
      </p:sp>
      <p:sp>
        <p:nvSpPr>
          <p:cNvPr id="4" name="Slide Number Placeholder 3"/>
          <p:cNvSpPr>
            <a:spLocks noGrp="1"/>
          </p:cNvSpPr>
          <p:nvPr>
            <p:ph type="sldNum" sz="quarter" idx="5"/>
          </p:nvPr>
        </p:nvSpPr>
        <p:spPr/>
        <p:txBody>
          <a:bodyPr/>
          <a:lstStyle/>
          <a:p>
            <a:fld id="{37C63BD6-9A76-3E42-9DF3-1D28BC75B5C8}" type="slidenum">
              <a:rPr lang="en-US" smtClean="0"/>
              <a:t>22</a:t>
            </a:fld>
            <a:endParaRPr lang="en-US"/>
          </a:p>
        </p:txBody>
      </p:sp>
    </p:spTree>
    <p:extLst>
      <p:ext uri="{BB962C8B-B14F-4D97-AF65-F5344CB8AC3E}">
        <p14:creationId xmlns:p14="http://schemas.microsoft.com/office/powerpoint/2010/main" val="279338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Shapley values come from game theory, where we want to fairly divide a total outcome among contributors.</a:t>
            </a:r>
          </a:p>
          <a:p>
            <a:r>
              <a:rPr lang="en-US" dirty="0"/>
              <a:t>In this analogy, each </a:t>
            </a:r>
            <a:r>
              <a:rPr lang="en-US" b="1" dirty="0"/>
              <a:t>feature</a:t>
            </a:r>
            <a:r>
              <a:rPr lang="en-US" dirty="0"/>
              <a:t> is a contributor and the </a:t>
            </a:r>
            <a:r>
              <a:rPr lang="en-US" b="1" dirty="0"/>
              <a:t>house price prediction</a:t>
            </a:r>
            <a:r>
              <a:rPr lang="en-US" dirty="0"/>
              <a:t> is the total outcome.</a:t>
            </a:r>
          </a:p>
          <a:p>
            <a:r>
              <a:rPr lang="en-US" dirty="0"/>
              <a:t>Imagine two houses that are identical in almost every way.</a:t>
            </a:r>
          </a:p>
          <a:p>
            <a:r>
              <a:rPr lang="en-US" dirty="0"/>
              <a:t>They are on the same floor, have the same size, and are both near a park.</a:t>
            </a:r>
          </a:p>
          <a:p>
            <a:r>
              <a:rPr lang="en-US" dirty="0"/>
              <a:t>The only difference is one feature: one house allows pets and the other does not.</a:t>
            </a:r>
          </a:p>
          <a:p>
            <a:r>
              <a:rPr lang="en-US" dirty="0"/>
              <a:t>The model predicts one house at $310,000 and the other at $320,000.</a:t>
            </a:r>
          </a:p>
          <a:p>
            <a:r>
              <a:rPr lang="en-US" dirty="0"/>
              <a:t>Since everything else is the same, the price difference must come from that one feature.</a:t>
            </a:r>
          </a:p>
          <a:p>
            <a:r>
              <a:rPr lang="en-US" dirty="0"/>
              <a:t>Shapley values formalize this idea by asking:</a:t>
            </a:r>
          </a:p>
          <a:p>
            <a:pPr>
              <a:buFont typeface="Arial" panose="020B0604020202020204" pitchFamily="34" charset="0"/>
              <a:buChar char="•"/>
            </a:pPr>
            <a:r>
              <a:rPr lang="en-US" dirty="0"/>
              <a:t>How much does a feature change the prediction when it is added to the model?</a:t>
            </a:r>
          </a:p>
          <a:p>
            <a:r>
              <a:rPr lang="en-US" dirty="0"/>
              <a:t>To be fair, this contribution is averaged over all possible orders in which features could be added.</a:t>
            </a:r>
          </a:p>
          <a:p>
            <a:r>
              <a:rPr lang="en-US" dirty="0"/>
              <a:t>This avoids giving too much credit to features just because of the order we consider them.</a:t>
            </a:r>
          </a:p>
          <a:p>
            <a:r>
              <a:rPr lang="en-US" dirty="0"/>
              <a:t>SHAP applies this idea to machine learning models.</a:t>
            </a:r>
          </a:p>
          <a:p>
            <a:r>
              <a:rPr lang="en-US" dirty="0"/>
              <a:t>It explains a prediction by breaking it into a baseline value plus contributions from each feature.</a:t>
            </a:r>
          </a:p>
          <a:p>
            <a:r>
              <a:rPr lang="en-US" dirty="0"/>
              <a:t>The contributions add up exactly to the model’s final prediction.</a:t>
            </a:r>
          </a:p>
          <a:p>
            <a:endParaRPr lang="en-US" dirty="0"/>
          </a:p>
          <a:p>
            <a:endParaRPr lang="en-US" dirty="0"/>
          </a:p>
          <a:p>
            <a:r>
              <a:rPr lang="en-US" dirty="0"/>
              <a:t>SHAP asks: if we add features one by one, how much does each one really contribute to the final prediction?</a:t>
            </a:r>
          </a:p>
        </p:txBody>
      </p:sp>
      <p:sp>
        <p:nvSpPr>
          <p:cNvPr id="4" name="Slide Number Placeholder 3"/>
          <p:cNvSpPr>
            <a:spLocks noGrp="1"/>
          </p:cNvSpPr>
          <p:nvPr>
            <p:ph type="sldNum" sz="quarter" idx="5"/>
          </p:nvPr>
        </p:nvSpPr>
        <p:spPr/>
        <p:txBody>
          <a:bodyPr/>
          <a:lstStyle/>
          <a:p>
            <a:fld id="{37C63BD6-9A76-3E42-9DF3-1D28BC75B5C8}" type="slidenum">
              <a:rPr lang="en-US" smtClean="0"/>
              <a:t>23</a:t>
            </a:fld>
            <a:endParaRPr lang="en-US"/>
          </a:p>
        </p:txBody>
      </p:sp>
    </p:spTree>
    <p:extLst>
      <p:ext uri="{BB962C8B-B14F-4D97-AF65-F5344CB8AC3E}">
        <p14:creationId xmlns:p14="http://schemas.microsoft.com/office/powerpoint/2010/main" val="4294266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Reinforcement learning involves sequential decision-making.</a:t>
            </a:r>
          </a:p>
          <a:p>
            <a:r>
              <a:rPr lang="en-US" dirty="0"/>
              <a:t>Explanations must account for long-term behavior, not single predictions.</a:t>
            </a:r>
          </a:p>
          <a:p>
            <a:r>
              <a:rPr lang="en-US" dirty="0"/>
              <a:t>This makes interpretability more challenging.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let’s look at some examples of interpretability in RL tasks. </a:t>
            </a:r>
          </a:p>
        </p:txBody>
      </p:sp>
      <p:sp>
        <p:nvSpPr>
          <p:cNvPr id="4" name="Slide Number Placeholder 3"/>
          <p:cNvSpPr>
            <a:spLocks noGrp="1"/>
          </p:cNvSpPr>
          <p:nvPr>
            <p:ph type="sldNum" sz="quarter" idx="5"/>
          </p:nvPr>
        </p:nvSpPr>
        <p:spPr/>
        <p:txBody>
          <a:bodyPr/>
          <a:lstStyle/>
          <a:p>
            <a:fld id="{37C63BD6-9A76-3E42-9DF3-1D28BC75B5C8}" type="slidenum">
              <a:rPr lang="en-US" smtClean="0"/>
              <a:t>24</a:t>
            </a:fld>
            <a:endParaRPr lang="en-US"/>
          </a:p>
        </p:txBody>
      </p:sp>
    </p:spTree>
    <p:extLst>
      <p:ext uri="{BB962C8B-B14F-4D97-AF65-F5344CB8AC3E}">
        <p14:creationId xmlns:p14="http://schemas.microsoft.com/office/powerpoint/2010/main" val="3619101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discuss three approaches:</a:t>
            </a:r>
          </a:p>
          <a:p>
            <a:pPr>
              <a:buFont typeface="Arial" panose="020B0604020202020204" pitchFamily="34" charset="0"/>
              <a:buChar char="•"/>
            </a:pPr>
            <a:r>
              <a:rPr lang="en-US" dirty="0"/>
              <a:t>Programmatically Interpretable RL</a:t>
            </a:r>
          </a:p>
          <a:p>
            <a:pPr>
              <a:buFont typeface="Arial" panose="020B0604020202020204" pitchFamily="34" charset="0"/>
              <a:buChar char="•"/>
            </a:pPr>
            <a:r>
              <a:rPr lang="en-US" dirty="0"/>
              <a:t>Hierarchical policies</a:t>
            </a:r>
          </a:p>
          <a:p>
            <a:pPr>
              <a:buFont typeface="Arial" panose="020B0604020202020204" pitchFamily="34" charset="0"/>
              <a:buChar char="•"/>
            </a:pPr>
            <a:r>
              <a:rPr lang="en-US" dirty="0"/>
              <a:t>Linear Model U-Trees</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25</a:t>
            </a:fld>
            <a:endParaRPr lang="en-US"/>
          </a:p>
        </p:txBody>
      </p:sp>
    </p:spTree>
    <p:extLst>
      <p:ext uri="{BB962C8B-B14F-4D97-AF65-F5344CB8AC3E}">
        <p14:creationId xmlns:p14="http://schemas.microsoft.com/office/powerpoint/2010/main" val="4119572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PIRL is a framework for making reinforcement learning policies interpretable by design.</a:t>
            </a:r>
          </a:p>
          <a:p>
            <a:r>
              <a:rPr lang="en-US" dirty="0"/>
              <a:t>Instead of representing a policy as a neural network, PIRL represents it as a human-readable program.</a:t>
            </a:r>
          </a:p>
          <a:p>
            <a:r>
              <a:rPr lang="en-US" dirty="0"/>
              <a:t>The program is written in a high-level, domain-specific language.</a:t>
            </a:r>
          </a:p>
          <a:p>
            <a:r>
              <a:rPr lang="en-US" dirty="0"/>
              <a:t>A high-performing deep reinforcement learning model is trained first.</a:t>
            </a:r>
          </a:p>
          <a:p>
            <a:r>
              <a:rPr lang="en-US" dirty="0"/>
              <a:t>This neural policy is not the explanation.</a:t>
            </a:r>
          </a:p>
          <a:p>
            <a:r>
              <a:rPr lang="en-US" dirty="0"/>
              <a:t>It acts as a </a:t>
            </a:r>
            <a:r>
              <a:rPr lang="en-US" b="1" dirty="0"/>
              <a:t>neural oracle</a:t>
            </a:r>
            <a:r>
              <a:rPr lang="en-US" dirty="0"/>
              <a:t> that demonstrates desired behavior.</a:t>
            </a:r>
          </a:p>
          <a:p>
            <a:r>
              <a:rPr lang="en-US" dirty="0"/>
              <a:t>PIRL uses </a:t>
            </a:r>
            <a:r>
              <a:rPr lang="en-US" b="1" dirty="0" err="1"/>
              <a:t>Neurally</a:t>
            </a:r>
            <a:r>
              <a:rPr lang="en-US" b="1" dirty="0"/>
              <a:t> Directed Program Search (NDPS)</a:t>
            </a:r>
            <a:r>
              <a:rPr lang="en-US" dirty="0"/>
              <a:t>.</a:t>
            </a:r>
          </a:p>
          <a:p>
            <a:r>
              <a:rPr lang="en-US" dirty="0"/>
              <a:t>NDPS searches for a programmatic policy that closely mimics the neural oracle.</a:t>
            </a:r>
          </a:p>
          <a:p>
            <a:r>
              <a:rPr lang="en-US" dirty="0"/>
              <a:t>The goal is to match behavior while gaining interpretability.</a:t>
            </a:r>
          </a:p>
          <a:p>
            <a:r>
              <a:rPr lang="en-US" dirty="0"/>
              <a:t>Some performance may be sacrificed in exchange for transparency.</a:t>
            </a:r>
          </a:p>
          <a:p>
            <a:r>
              <a:rPr lang="en-US" dirty="0"/>
              <a:t>There are important limitations to this approach.</a:t>
            </a:r>
          </a:p>
          <a:p>
            <a:r>
              <a:rPr lang="en-US" dirty="0"/>
              <a:t>The experiments only consider environments with </a:t>
            </a:r>
            <a:r>
              <a:rPr lang="en-US" b="1" dirty="0"/>
              <a:t>symbolic inputs</a:t>
            </a:r>
            <a:r>
              <a:rPr lang="en-US" dirty="0"/>
              <a:t>, not perceptual inputs like images.</a:t>
            </a:r>
          </a:p>
          <a:p>
            <a:r>
              <a:rPr lang="en-US" dirty="0"/>
              <a:t>Only </a:t>
            </a:r>
            <a:r>
              <a:rPr lang="en-US" b="1" dirty="0"/>
              <a:t>deterministic policies</a:t>
            </a:r>
            <a:r>
              <a:rPr lang="en-US" dirty="0"/>
              <a:t> are studied, not stochastic policies.</a:t>
            </a:r>
          </a:p>
          <a:p>
            <a:r>
              <a:rPr lang="en-US" dirty="0"/>
              <a:t>This limits where the method can be applied.</a:t>
            </a:r>
          </a:p>
          <a:p>
            <a:r>
              <a:rPr lang="en-US" dirty="0"/>
              <a:t>The design of the policy language is critical.</a:t>
            </a:r>
          </a:p>
          <a:p>
            <a:r>
              <a:rPr lang="en-US" dirty="0"/>
              <a:t>To make program search feasible, the language must be compact and canonical.</a:t>
            </a:r>
          </a:p>
          <a:p>
            <a:r>
              <a:rPr lang="en-US" dirty="0"/>
              <a:t>Policies are expressed using a </a:t>
            </a:r>
            <a:r>
              <a:rPr lang="en-US" b="1" dirty="0"/>
              <a:t>functional language</a:t>
            </a:r>
            <a:r>
              <a:rPr lang="en-US" dirty="0"/>
              <a:t>.</a:t>
            </a:r>
          </a:p>
          <a:p>
            <a:r>
              <a:rPr lang="en-US" dirty="0"/>
              <a:t>The language uses a small set of </a:t>
            </a:r>
            <a:r>
              <a:rPr lang="en-US" b="1" dirty="0"/>
              <a:t>side-effect-free combinators</a:t>
            </a:r>
            <a:r>
              <a:rPr lang="en-US" dirty="0"/>
              <a:t>.</a:t>
            </a:r>
          </a:p>
          <a:p>
            <a:r>
              <a:rPr lang="en-US" dirty="0"/>
              <a:t>This simplifies search, comparison, and reasoning over policies.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CLOSING LINE: In PIRL, interpretability comes from the structure of the policy program itself.</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26</a:t>
            </a:fld>
            <a:endParaRPr lang="en-US"/>
          </a:p>
        </p:txBody>
      </p:sp>
    </p:spTree>
    <p:extLst>
      <p:ext uri="{BB962C8B-B14F-4D97-AF65-F5344CB8AC3E}">
        <p14:creationId xmlns:p14="http://schemas.microsoft.com/office/powerpoint/2010/main" val="2348303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buFont typeface="Arial" panose="020B0604020202020204" pitchFamily="34" charset="0"/>
              <a:buChar char="•"/>
            </a:pPr>
            <a:r>
              <a:rPr lang="en-US" dirty="0"/>
              <a:t>This slide illustrates how hierarchical reinforcement learning enables interpretable behavior.</a:t>
            </a:r>
          </a:p>
          <a:p>
            <a:pPr>
              <a:buFont typeface="Arial" panose="020B0604020202020204" pitchFamily="34" charset="0"/>
              <a:buChar char="•"/>
            </a:pPr>
            <a:r>
              <a:rPr lang="en-US" dirty="0"/>
              <a:t>The key idea is to decompose a complex task into simpler, reusable subtasks.</a:t>
            </a:r>
          </a:p>
          <a:p>
            <a:pPr>
              <a:buFont typeface="Arial" panose="020B0604020202020204" pitchFamily="34" charset="0"/>
              <a:buChar char="•"/>
            </a:pPr>
            <a:r>
              <a:rPr lang="en-US" dirty="0"/>
              <a:t>In this example, the high-level instruction is </a:t>
            </a:r>
            <a:r>
              <a:rPr lang="en-US" b="1" dirty="0"/>
              <a:t>“stack blue.”</a:t>
            </a:r>
            <a:endParaRPr lang="en-US" dirty="0"/>
          </a:p>
          <a:p>
            <a:pPr>
              <a:buFont typeface="Arial" panose="020B0604020202020204" pitchFamily="34" charset="0"/>
              <a:buChar char="•"/>
            </a:pPr>
            <a:r>
              <a:rPr lang="en-US" dirty="0"/>
              <a:t>The top-level policy selects this task, but it does not act directly.</a:t>
            </a:r>
          </a:p>
          <a:p>
            <a:pPr>
              <a:buFont typeface="Arial" panose="020B0604020202020204" pitchFamily="34" charset="0"/>
              <a:buChar char="•"/>
            </a:pPr>
            <a:r>
              <a:rPr lang="en-US" dirty="0"/>
              <a:t>Instead, it invokes lower-level policies such as </a:t>
            </a:r>
            <a:r>
              <a:rPr lang="en-US" b="1" dirty="0"/>
              <a:t>find blue</a:t>
            </a:r>
            <a:r>
              <a:rPr lang="en-US" dirty="0"/>
              <a:t>, </a:t>
            </a:r>
            <a:r>
              <a:rPr lang="en-US" b="1" dirty="0"/>
              <a:t>get blue</a:t>
            </a:r>
            <a:r>
              <a:rPr lang="en-US" dirty="0"/>
              <a:t>, and </a:t>
            </a:r>
            <a:r>
              <a:rPr lang="en-US" b="1" dirty="0"/>
              <a:t>put blue</a:t>
            </a:r>
            <a:r>
              <a:rPr lang="en-US" dirty="0"/>
              <a:t>.</a:t>
            </a:r>
          </a:p>
          <a:p>
            <a:pPr>
              <a:buFont typeface="Arial" panose="020B0604020202020204" pitchFamily="34" charset="0"/>
              <a:buChar char="•"/>
            </a:pPr>
            <a:r>
              <a:rPr lang="en-US" dirty="0"/>
              <a:t>Each of these is itself a learned policy, not a single action.</a:t>
            </a:r>
          </a:p>
          <a:p>
            <a:pPr>
              <a:buFont typeface="Arial" panose="020B0604020202020204" pitchFamily="34" charset="0"/>
              <a:buChar char="•"/>
            </a:pPr>
            <a:r>
              <a:rPr lang="en-US" dirty="0"/>
              <a:t>As we move down the hierarchy, tasks become more concrete.</a:t>
            </a:r>
          </a:p>
          <a:p>
            <a:pPr>
              <a:buFont typeface="Arial" panose="020B0604020202020204" pitchFamily="34" charset="0"/>
              <a:buChar char="•"/>
            </a:pPr>
            <a:r>
              <a:rPr lang="en-US" dirty="0"/>
              <a:t>Lower levels correspond to simpler skills like navigating, picking up an object, or placing it.</a:t>
            </a:r>
          </a:p>
          <a:p>
            <a:pPr>
              <a:buFont typeface="Arial" panose="020B0604020202020204" pitchFamily="34" charset="0"/>
              <a:buChar char="•"/>
            </a:pPr>
            <a:r>
              <a:rPr lang="en-US" dirty="0"/>
              <a:t>At the bottom of the hierarchy, the agent executes primitive actions such as </a:t>
            </a:r>
            <a:r>
              <a:rPr lang="en-US" b="1" dirty="0"/>
              <a:t>move forward</a:t>
            </a:r>
            <a:r>
              <a:rPr lang="en-US" dirty="0"/>
              <a:t>, </a:t>
            </a:r>
            <a:r>
              <a:rPr lang="en-US" b="1" dirty="0"/>
              <a:t>turn</a:t>
            </a:r>
            <a:r>
              <a:rPr lang="en-US" dirty="0"/>
              <a:t>, </a:t>
            </a:r>
            <a:r>
              <a:rPr lang="en-US" b="1" dirty="0"/>
              <a:t>pick up</a:t>
            </a:r>
            <a:r>
              <a:rPr lang="en-US" dirty="0"/>
              <a:t>, and </a:t>
            </a:r>
            <a:r>
              <a:rPr lang="en-US" b="1" dirty="0"/>
              <a:t>put down</a:t>
            </a:r>
            <a:r>
              <a:rPr lang="en-US" dirty="0"/>
              <a:t>.</a:t>
            </a:r>
          </a:p>
          <a:p>
            <a:pPr>
              <a:buFont typeface="Arial" panose="020B0604020202020204" pitchFamily="34" charset="0"/>
              <a:buChar char="•"/>
            </a:pPr>
            <a:r>
              <a:rPr lang="en-US" dirty="0"/>
              <a:t>The left side of the figure shows </a:t>
            </a:r>
            <a:r>
              <a:rPr lang="en-US" b="1" dirty="0"/>
              <a:t>task accumulation</a:t>
            </a:r>
            <a:r>
              <a:rPr lang="en-US" dirty="0"/>
              <a:t>.</a:t>
            </a:r>
          </a:p>
          <a:p>
            <a:pPr>
              <a:buFont typeface="Arial" panose="020B0604020202020204" pitchFamily="34" charset="0"/>
              <a:buChar char="•"/>
            </a:pPr>
            <a:r>
              <a:rPr lang="en-US" dirty="0"/>
              <a:t>Each level builds on previously learned skills.</a:t>
            </a:r>
          </a:p>
          <a:p>
            <a:pPr>
              <a:buFont typeface="Arial" panose="020B0604020202020204" pitchFamily="34" charset="0"/>
              <a:buChar char="•"/>
            </a:pPr>
            <a:r>
              <a:rPr lang="en-US" dirty="0"/>
              <a:t>Higher-level tasks reuse and compose lower-level ones.</a:t>
            </a:r>
          </a:p>
          <a:p>
            <a:pPr>
              <a:buFont typeface="Arial" panose="020B0604020202020204" pitchFamily="34" charset="0"/>
              <a:buChar char="•"/>
            </a:pPr>
            <a:r>
              <a:rPr lang="en-US" dirty="0"/>
              <a:t>The right side shows </a:t>
            </a:r>
            <a:r>
              <a:rPr lang="en-US" b="1" dirty="0"/>
              <a:t>policy unfolding over time</a:t>
            </a:r>
            <a:r>
              <a:rPr lang="en-US" dirty="0"/>
              <a:t>.</a:t>
            </a:r>
          </a:p>
          <a:p>
            <a:pPr>
              <a:buFont typeface="Arial" panose="020B0604020202020204" pitchFamily="34" charset="0"/>
              <a:buChar char="•"/>
            </a:pPr>
            <a:r>
              <a:rPr lang="en-US" dirty="0"/>
              <a:t>A single high-level instruction expands into a sequence of sub-policies and actions.</a:t>
            </a:r>
          </a:p>
          <a:p>
            <a:pPr>
              <a:buFont typeface="Arial" panose="020B0604020202020204" pitchFamily="34" charset="0"/>
              <a:buChar char="•"/>
            </a:pPr>
            <a:r>
              <a:rPr lang="en-US" dirty="0"/>
              <a:t>The bottom row shows the agent’s actual observations and actions at each time step.</a:t>
            </a:r>
          </a:p>
          <a:p>
            <a:pPr>
              <a:buFont typeface="Arial" panose="020B0604020202020204" pitchFamily="34" charset="0"/>
              <a:buChar char="•"/>
            </a:pPr>
            <a:r>
              <a:rPr lang="en-US" dirty="0"/>
              <a:t>Interpretability comes from this structure.</a:t>
            </a:r>
          </a:p>
          <a:p>
            <a:pPr>
              <a:buFont typeface="Arial" panose="020B0604020202020204" pitchFamily="34" charset="0"/>
              <a:buChar char="•"/>
            </a:pPr>
            <a:r>
              <a:rPr lang="en-US" dirty="0"/>
              <a:t>We can explain behavior in terms of human-understandable instructions and subtasks.</a:t>
            </a:r>
          </a:p>
          <a:p>
            <a:pPr>
              <a:buFont typeface="Arial" panose="020B0604020202020204" pitchFamily="34" charset="0"/>
              <a:buChar char="•"/>
            </a:pPr>
            <a:r>
              <a:rPr lang="en-US" dirty="0"/>
              <a:t>Instead of asking “why did the agent take this action,” we can ask “which skill was it executing?”</a:t>
            </a:r>
          </a:p>
          <a:p>
            <a:endParaRPr lang="en-US" dirty="0"/>
          </a:p>
          <a:p>
            <a:endParaRPr lang="en-US" dirty="0"/>
          </a:p>
          <a:p>
            <a:r>
              <a:rPr lang="en-US" dirty="0"/>
              <a:t>CLOSING LINE: Hierarchical policies make RL interpretable by aligning decision-making with human task structure.</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27</a:t>
            </a:fld>
            <a:endParaRPr lang="en-US"/>
          </a:p>
        </p:txBody>
      </p:sp>
    </p:spTree>
    <p:extLst>
      <p:ext uri="{BB962C8B-B14F-4D97-AF65-F5344CB8AC3E}">
        <p14:creationId xmlns:p14="http://schemas.microsoft.com/office/powerpoint/2010/main" val="3520036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This method focuses on explaining deep reinforcement learning models by approximating their </a:t>
            </a:r>
            <a:r>
              <a:rPr lang="en-US" b="1" dirty="0"/>
              <a:t>Q-function</a:t>
            </a:r>
            <a:r>
              <a:rPr lang="en-US" dirty="0"/>
              <a:t>.</a:t>
            </a:r>
          </a:p>
          <a:p>
            <a:pPr>
              <a:buFont typeface="Arial" panose="020B0604020202020204" pitchFamily="34" charset="0"/>
              <a:buChar char="•"/>
            </a:pPr>
            <a:r>
              <a:rPr lang="en-US" dirty="0"/>
              <a:t>We start with a well-trained, high-performing deep RL model.</a:t>
            </a:r>
          </a:p>
          <a:p>
            <a:pPr>
              <a:buFont typeface="Arial" panose="020B0604020202020204" pitchFamily="34" charset="0"/>
              <a:buChar char="•"/>
            </a:pPr>
            <a:r>
              <a:rPr lang="en-US" dirty="0"/>
              <a:t>This deep model is accurate but difficult to interpret.</a:t>
            </a:r>
          </a:p>
          <a:p>
            <a:pPr>
              <a:buFont typeface="Arial" panose="020B0604020202020204" pitchFamily="34" charset="0"/>
              <a:buChar char="•"/>
            </a:pPr>
            <a:r>
              <a:rPr lang="en-US" dirty="0"/>
              <a:t>As the agent interacts with the environment, we </a:t>
            </a:r>
            <a:r>
              <a:rPr lang="en-US" b="1" dirty="0"/>
              <a:t>record state–action pairs</a:t>
            </a:r>
            <a:r>
              <a:rPr lang="en-US" dirty="0"/>
              <a:t>.</a:t>
            </a:r>
          </a:p>
          <a:p>
            <a:pPr>
              <a:buFont typeface="Arial" panose="020B0604020202020204" pitchFamily="34" charset="0"/>
              <a:buChar char="•"/>
            </a:pPr>
            <a:r>
              <a:rPr lang="en-US" dirty="0"/>
              <a:t>For each pair, we also record the predicted Q-values from the deep model.</a:t>
            </a:r>
          </a:p>
          <a:p>
            <a:pPr>
              <a:buFont typeface="Arial" panose="020B0604020202020204" pitchFamily="34" charset="0"/>
              <a:buChar char="•"/>
            </a:pPr>
            <a:r>
              <a:rPr lang="en-US" dirty="0"/>
              <a:t>These Q-values act as </a:t>
            </a:r>
            <a:r>
              <a:rPr lang="en-US" b="1" dirty="0"/>
              <a:t>soft supervision labels</a:t>
            </a:r>
            <a:r>
              <a:rPr lang="en-US" dirty="0"/>
              <a:t>, not ground-truth rewards.</a:t>
            </a:r>
          </a:p>
          <a:p>
            <a:pPr>
              <a:buFont typeface="Arial" panose="020B0604020202020204" pitchFamily="34" charset="0"/>
              <a:buChar char="•"/>
            </a:pPr>
            <a:r>
              <a:rPr lang="en-US" dirty="0"/>
              <a:t>A </a:t>
            </a:r>
            <a:r>
              <a:rPr lang="en-US" b="1" dirty="0"/>
              <a:t>Linear Model U-Tree</a:t>
            </a:r>
            <a:r>
              <a:rPr lang="en-US" dirty="0"/>
              <a:t> is then trained to mimic the deep model’s Q-function.</a:t>
            </a:r>
          </a:p>
          <a:p>
            <a:pPr>
              <a:buFont typeface="Arial" panose="020B0604020202020204" pitchFamily="34" charset="0"/>
              <a:buChar char="•"/>
            </a:pPr>
            <a:r>
              <a:rPr lang="en-US" dirty="0"/>
              <a:t>The tree partitions the state space into interpretable regions.</a:t>
            </a:r>
          </a:p>
          <a:p>
            <a:pPr>
              <a:buFont typeface="Arial" panose="020B0604020202020204" pitchFamily="34" charset="0"/>
              <a:buChar char="•"/>
            </a:pPr>
            <a:r>
              <a:rPr lang="en-US" dirty="0"/>
              <a:t>Within each leaf of the tree, a </a:t>
            </a:r>
            <a:r>
              <a:rPr lang="en-US" b="1" dirty="0"/>
              <a:t>simple linear model</a:t>
            </a:r>
            <a:r>
              <a:rPr lang="en-US" dirty="0"/>
              <a:t> predicts Q-values.</a:t>
            </a:r>
          </a:p>
          <a:p>
            <a:pPr>
              <a:buFont typeface="Arial" panose="020B0604020202020204" pitchFamily="34" charset="0"/>
              <a:buChar char="•"/>
            </a:pPr>
            <a:r>
              <a:rPr lang="en-US" dirty="0"/>
              <a:t>The resulting model balances interpretability and expressiveness.</a:t>
            </a:r>
          </a:p>
          <a:p>
            <a:pPr>
              <a:buFont typeface="Arial" panose="020B0604020202020204" pitchFamily="34" charset="0"/>
              <a:buChar char="•"/>
            </a:pPr>
            <a:r>
              <a:rPr lang="en-US" dirty="0"/>
              <a:t>We can inspect the tree structure to see how the state space is divided.</a:t>
            </a:r>
          </a:p>
          <a:p>
            <a:pPr>
              <a:buFont typeface="Arial" panose="020B0604020202020204" pitchFamily="34" charset="0"/>
              <a:buChar char="•"/>
            </a:pPr>
            <a:r>
              <a:rPr lang="en-US" dirty="0"/>
              <a:t>We can inspect the linear models to understand how actions are valued locally.</a:t>
            </a:r>
          </a:p>
          <a:p>
            <a:pPr>
              <a:buFont typeface="Arial" panose="020B0604020202020204" pitchFamily="34" charset="0"/>
              <a:buChar char="•"/>
            </a:pPr>
            <a:r>
              <a:rPr lang="en-US" dirty="0"/>
              <a:t>The explanation reflects how the deep model behaves.</a:t>
            </a:r>
          </a:p>
          <a:p>
            <a:pPr>
              <a:buFont typeface="Arial" panose="020B0604020202020204" pitchFamily="34" charset="0"/>
              <a:buChar char="•"/>
            </a:pPr>
            <a:r>
              <a:rPr lang="en-US" dirty="0"/>
              <a:t>It does not explain the environment or the true reward function.</a:t>
            </a:r>
          </a:p>
          <a:p>
            <a:pPr>
              <a:buFont typeface="Arial" panose="020B0604020202020204" pitchFamily="34" charset="0"/>
              <a:buChar char="•"/>
            </a:pPr>
            <a:endParaRPr lang="en-US" dirty="0"/>
          </a:p>
          <a:p>
            <a:pPr>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CLOSING LINE: Linear Model U-Trees explain deep RL by turning opaque value estimates into structured, inspectable models.</a:t>
            </a:r>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28</a:t>
            </a:fld>
            <a:endParaRPr lang="en-US"/>
          </a:p>
        </p:txBody>
      </p:sp>
    </p:spTree>
    <p:extLst>
      <p:ext uri="{BB962C8B-B14F-4D97-AF65-F5344CB8AC3E}">
        <p14:creationId xmlns:p14="http://schemas.microsoft.com/office/powerpoint/2010/main" val="3451009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29</a:t>
            </a:fld>
            <a:endParaRPr lang="en-US"/>
          </a:p>
        </p:txBody>
      </p:sp>
    </p:spTree>
    <p:extLst>
      <p:ext uri="{BB962C8B-B14F-4D97-AF65-F5344CB8AC3E}">
        <p14:creationId xmlns:p14="http://schemas.microsoft.com/office/powerpoint/2010/main" val="158338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decision could be a prediction</a:t>
            </a:r>
            <a:r>
              <a:rPr lang="en-US" sz="1200" kern="1200" dirty="0">
                <a:solidFill>
                  <a:schemeClr val="tx1"/>
                </a:solidFill>
                <a:effectLst/>
                <a:latin typeface="+mn-lt"/>
                <a:ea typeface="+mn-ea"/>
                <a:cs typeface="+mn-cs"/>
              </a:rPr>
              <a:t>, a recommendation, or any action that is produced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dirty="0">
                <a:solidFill>
                  <a:schemeClr val="tx1"/>
                </a:solidFill>
                <a:effectLst/>
                <a:latin typeface="+mn-lt"/>
                <a:ea typeface="+mn-ea"/>
                <a:cs typeface="+mn-cs"/>
              </a:rPr>
              <a:t>The higher the interpretability of a machine learning model, the easier it is for someone to comprehend why certain decisions or predictions have been made.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model is better interpretable than another model if its decisions are easier for a human to comprehend than decisions from the other model.</a:t>
            </a: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1921958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30</a:t>
            </a:fld>
            <a:endParaRPr lang="en-US"/>
          </a:p>
        </p:txBody>
      </p:sp>
    </p:spTree>
    <p:extLst>
      <p:ext uri="{BB962C8B-B14F-4D97-AF65-F5344CB8AC3E}">
        <p14:creationId xmlns:p14="http://schemas.microsoft.com/office/powerpoint/2010/main" val="255961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for this picture (Today vs XAI):</a:t>
            </a:r>
            <a:endParaRPr lang="en-US" dirty="0"/>
          </a:p>
          <a:p>
            <a:pPr>
              <a:buFont typeface="Arial" panose="020B0604020202020204" pitchFamily="34" charset="0"/>
              <a:buChar char="•"/>
            </a:pPr>
            <a:r>
              <a:rPr lang="en-US" dirty="0"/>
              <a:t>The top diagram shows how machine learning systems typically work today.</a:t>
            </a:r>
          </a:p>
          <a:p>
            <a:pPr>
              <a:buFont typeface="Arial" panose="020B0604020202020204" pitchFamily="34" charset="0"/>
              <a:buChar char="•"/>
            </a:pPr>
            <a:r>
              <a:rPr lang="en-US" dirty="0"/>
              <a:t>Training data goes through a learning process and produces a learned function.</a:t>
            </a:r>
          </a:p>
          <a:p>
            <a:pPr>
              <a:buFont typeface="Arial" panose="020B0604020202020204" pitchFamily="34" charset="0"/>
              <a:buChar char="•"/>
            </a:pPr>
            <a:r>
              <a:rPr lang="en-US" dirty="0"/>
              <a:t>That function outputs a decision or recommendation to the user.</a:t>
            </a:r>
          </a:p>
          <a:p>
            <a:pPr>
              <a:buFont typeface="Arial" panose="020B0604020202020204" pitchFamily="34" charset="0"/>
              <a:buChar char="•"/>
            </a:pPr>
            <a:r>
              <a:rPr lang="en-US" dirty="0"/>
              <a:t>The problem is that the user only sees the output.</a:t>
            </a:r>
          </a:p>
          <a:p>
            <a:pPr>
              <a:buFont typeface="Arial" panose="020B0604020202020204" pitchFamily="34" charset="0"/>
              <a:buChar char="•"/>
            </a:pPr>
            <a:r>
              <a:rPr lang="en-US" dirty="0"/>
              <a:t>As a result, the user is left asking questions like:</a:t>
            </a:r>
          </a:p>
          <a:p>
            <a:pPr marL="742950" lvl="1" indent="-285750">
              <a:buFont typeface="Arial" panose="020B0604020202020204" pitchFamily="34" charset="0"/>
              <a:buChar char="•"/>
            </a:pPr>
            <a:r>
              <a:rPr lang="en-US" dirty="0"/>
              <a:t>Why did you do that?</a:t>
            </a:r>
          </a:p>
          <a:p>
            <a:pPr marL="742950" lvl="1" indent="-285750">
              <a:buFont typeface="Arial" panose="020B0604020202020204" pitchFamily="34" charset="0"/>
              <a:buChar char="•"/>
            </a:pPr>
            <a:r>
              <a:rPr lang="en-US" dirty="0"/>
              <a:t>Why not something else?</a:t>
            </a:r>
          </a:p>
          <a:p>
            <a:pPr marL="742950" lvl="1" indent="-285750">
              <a:buFont typeface="Arial" panose="020B0604020202020204" pitchFamily="34" charset="0"/>
              <a:buChar char="•"/>
            </a:pPr>
            <a:r>
              <a:rPr lang="en-US" dirty="0"/>
              <a:t>When does this system succeed or fail?</a:t>
            </a:r>
          </a:p>
          <a:p>
            <a:pPr marL="742950" lvl="1" indent="-285750">
              <a:buFont typeface="Arial" panose="020B0604020202020204" pitchFamily="34" charset="0"/>
              <a:buChar char="•"/>
            </a:pPr>
            <a:r>
              <a:rPr lang="en-US" dirty="0"/>
              <a:t>When can I trust it?</a:t>
            </a:r>
          </a:p>
          <a:p>
            <a:pPr marL="742950" lvl="1" indent="-285750">
              <a:buFont typeface="Arial" panose="020B0604020202020204" pitchFamily="34" charset="0"/>
              <a:buChar char="•"/>
            </a:pPr>
            <a:r>
              <a:rPr lang="en-US" dirty="0"/>
              <a:t>How do I fix an error?</a:t>
            </a:r>
          </a:p>
          <a:p>
            <a:pPr>
              <a:buFont typeface="Arial" panose="020B0604020202020204" pitchFamily="34" charset="0"/>
              <a:buChar char="•"/>
            </a:pPr>
            <a:r>
              <a:rPr lang="en-US" dirty="0"/>
              <a:t>The system provides no direct support for answering these questions.</a:t>
            </a:r>
          </a:p>
          <a:p>
            <a:pPr>
              <a:buFont typeface="Arial" panose="020B0604020202020204" pitchFamily="34" charset="0"/>
              <a:buChar char="•"/>
            </a:pPr>
            <a:r>
              <a:rPr lang="en-US" dirty="0"/>
              <a:t>The bottom diagram shows the goal of explainable AI.</a:t>
            </a:r>
          </a:p>
          <a:p>
            <a:pPr>
              <a:buFont typeface="Arial" panose="020B0604020202020204" pitchFamily="34" charset="0"/>
              <a:buChar char="•"/>
            </a:pPr>
            <a:r>
              <a:rPr lang="en-US" dirty="0"/>
              <a:t>We modify the learning process so the result is an </a:t>
            </a:r>
            <a:r>
              <a:rPr lang="en-US" b="1" dirty="0"/>
              <a:t>explainable model</a:t>
            </a:r>
            <a:r>
              <a:rPr lang="en-US" dirty="0"/>
              <a:t>, or we add an explanation layer.</a:t>
            </a:r>
          </a:p>
          <a:p>
            <a:pPr>
              <a:buFont typeface="Arial" panose="020B0604020202020204" pitchFamily="34" charset="0"/>
              <a:buChar char="•"/>
            </a:pPr>
            <a:r>
              <a:rPr lang="en-US" dirty="0"/>
              <a:t>An explanation interface sits between the model and the user.</a:t>
            </a:r>
          </a:p>
          <a:p>
            <a:pPr>
              <a:buFont typeface="Arial" panose="020B0604020202020204" pitchFamily="34" charset="0"/>
              <a:buChar char="•"/>
            </a:pPr>
            <a:r>
              <a:rPr lang="en-US" dirty="0"/>
              <a:t>This interface translates model behavior into human-understandable explanations.</a:t>
            </a:r>
          </a:p>
          <a:p>
            <a:pPr>
              <a:buFont typeface="Arial" panose="020B0604020202020204" pitchFamily="34" charset="0"/>
              <a:buChar char="•"/>
            </a:pPr>
            <a:r>
              <a:rPr lang="en-US" dirty="0"/>
              <a:t>The user can now understand </a:t>
            </a:r>
            <a:r>
              <a:rPr lang="en-US" i="1" dirty="0"/>
              <a:t>why</a:t>
            </a:r>
            <a:r>
              <a:rPr lang="en-US" dirty="0"/>
              <a:t> a decision was made.</a:t>
            </a:r>
          </a:p>
          <a:p>
            <a:pPr>
              <a:buFont typeface="Arial" panose="020B0604020202020204" pitchFamily="34" charset="0"/>
              <a:buChar char="•"/>
            </a:pPr>
            <a:r>
              <a:rPr lang="en-US" dirty="0"/>
              <a:t>They can also understand limitations, failure cases, and trust boundaries.</a:t>
            </a:r>
          </a:p>
          <a:p>
            <a:pPr>
              <a:buFont typeface="Arial" panose="020B0604020202020204" pitchFamily="34" charset="0"/>
              <a:buChar char="•"/>
            </a:pPr>
            <a:r>
              <a:rPr lang="en-US" dirty="0"/>
              <a:t>The key shift is from opaque decision delivery to </a:t>
            </a:r>
            <a:r>
              <a:rPr lang="en-US" b="1" dirty="0"/>
              <a:t>interactive understanding</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XAI is not just about better models, but about better communication between models and humans.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336047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state of the art ML models – specially with the advent of deep learning models are “black boxes” – and hence they are often not deployed in a high-risk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Interpretability is not required if the model </a:t>
            </a:r>
            <a:r>
              <a:rPr lang="en-US" sz="1200" b="1" i="0" u="none" strike="noStrike" kern="1200" dirty="0">
                <a:solidFill>
                  <a:schemeClr val="tx1"/>
                </a:solidFill>
                <a:effectLst/>
                <a:latin typeface="+mn-lt"/>
                <a:ea typeface="+mn-ea"/>
                <a:cs typeface="+mn-cs"/>
              </a:rPr>
              <a:t>has no significant impact</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369707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interpretability to </a:t>
            </a:r>
            <a:r>
              <a:rPr lang="en-US" sz="1200" dirty="0"/>
              <a:t>Verify the model works as expected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 we see how some wrong decisions can be costly and dangerous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246902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Interpretability might be able to help us learn new insights. This is a quote from the Go champion Fan Hui after he lost to AlphaGo. Of we could understand why the ai system did what it did, we could learn new insights. </a:t>
            </a:r>
          </a:p>
        </p:txBody>
      </p:sp>
      <p:sp>
        <p:nvSpPr>
          <p:cNvPr id="4" name="Slide Number Placeholder 3"/>
          <p:cNvSpPr>
            <a:spLocks noGrp="1"/>
          </p:cNvSpPr>
          <p:nvPr>
            <p:ph type="sldNum" sz="quarter" idx="5"/>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405395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Interpretability also helps us ensure fairness – if the model is interpretable, it would be easier to make sure that it does not produce biased results.  Here is an example from a twitter algorithm that was trained to pick a face for a post thumbnail automatically and it picked McConnel’s face and cropped out Obama’s face in every single iteration. </a:t>
            </a:r>
          </a:p>
        </p:txBody>
      </p:sp>
      <p:sp>
        <p:nvSpPr>
          <p:cNvPr id="4" name="Slide Number Placeholder 3"/>
          <p:cNvSpPr>
            <a:spLocks noGrp="1"/>
          </p:cNvSpPr>
          <p:nvPr>
            <p:ph type="sldNum" sz="quarter" idx="5"/>
          </p:nvPr>
        </p:nvSpPr>
        <p:spPr/>
        <p:txBody>
          <a:bodyPr/>
          <a:lstStyle/>
          <a:p>
            <a:fld id="{37C63BD6-9A76-3E42-9DF3-1D28BC75B5C8}" type="slidenum">
              <a:rPr lang="en-US" smtClean="0"/>
              <a:t>8</a:t>
            </a:fld>
            <a:endParaRPr lang="en-US"/>
          </a:p>
        </p:txBody>
      </p:sp>
    </p:spTree>
    <p:extLst>
      <p:ext uri="{BB962C8B-B14F-4D97-AF65-F5344CB8AC3E}">
        <p14:creationId xmlns:p14="http://schemas.microsoft.com/office/powerpoint/2010/main" val="133980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models we are dealing with can be explained or interpreted, it would be easier to trust their output. </a:t>
            </a:r>
          </a:p>
        </p:txBody>
      </p:sp>
      <p:sp>
        <p:nvSpPr>
          <p:cNvPr id="4" name="Slide Number Placeholder 3"/>
          <p:cNvSpPr>
            <a:spLocks noGrp="1"/>
          </p:cNvSpPr>
          <p:nvPr>
            <p:ph type="sldNum" sz="quarter" idx="5"/>
          </p:nvPr>
        </p:nvSpPr>
        <p:spPr/>
        <p:txBody>
          <a:bodyPr/>
          <a:lstStyle/>
          <a:p>
            <a:fld id="{37C63BD6-9A76-3E42-9DF3-1D28BC75B5C8}" type="slidenum">
              <a:rPr lang="en-US" smtClean="0"/>
              <a:t>9</a:t>
            </a:fld>
            <a:endParaRPr lang="en-US"/>
          </a:p>
        </p:txBody>
      </p:sp>
    </p:spTree>
    <p:extLst>
      <p:ext uri="{BB962C8B-B14F-4D97-AF65-F5344CB8AC3E}">
        <p14:creationId xmlns:p14="http://schemas.microsoft.com/office/powerpoint/2010/main" val="1394675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1/10/26</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1/10/26</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1/10/26</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1/10/26</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1/10/26</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1/10/26</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1/10/26</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1/10/26</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en.wikipedia.org/wiki/Powder_snow_avalanche" TargetMode="External"/><Relationship Id="rId5" Type="http://schemas.openxmlformats.org/officeDocument/2006/relationships/image" Target="../media/image14.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phoebeholmes.com/tag/regal-cinemas/" TargetMode="External"/><Relationship Id="rId5" Type="http://schemas.openxmlformats.org/officeDocument/2006/relationships/image" Target="../media/image16.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pixabay.com/en/stick-figure-stickman-matchstick-man-303184/"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pixabay.com/en/stick-figure-stickman-matchstick-man-303184/"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publicdomainpictures.net/view-image.php?image=163476&amp;picture=finished-go-game" TargetMode="External"/><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6.png"/><Relationship Id="rId7" Type="http://schemas.openxmlformats.org/officeDocument/2006/relationships/hyperlink" Target="https://creativecommons.org/licenses/by-nc-nd/3.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salvisjuribus.it/breve-focus-sullistituto-del-trust/" TargetMode="External"/><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943100" y="1626244"/>
            <a:ext cx="7911945" cy="784830"/>
          </a:xfrm>
        </p:spPr>
        <p:txBody>
          <a:bodyPr/>
          <a:lstStyle/>
          <a:p>
            <a:r>
              <a:rPr lang="en-US" dirty="0"/>
              <a:t>Explainable AI(XAI) - AN OVERVIEW</a:t>
            </a:r>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950624" y="3990085"/>
            <a:ext cx="7096269" cy="1272143"/>
          </a:xfrm>
        </p:spPr>
        <p:txBody>
          <a:bodyPr/>
          <a:lstStyle/>
          <a:p>
            <a:pPr algn="r"/>
            <a:r>
              <a:rPr lang="en-US" dirty="0"/>
              <a:t>CS59000-BB</a:t>
            </a:r>
          </a:p>
          <a:p>
            <a:pPr algn="r"/>
            <a:r>
              <a:rPr lang="en-US" dirty="0"/>
              <a:t>Trevor Bonjour</a:t>
            </a:r>
          </a:p>
          <a:p>
            <a:pPr algn="r"/>
            <a:r>
              <a:rPr lang="en-US" dirty="0" err="1"/>
              <a:t>tbonjour@purdue.edu</a:t>
            </a:r>
            <a:endParaRPr lang="en-US" dirty="0"/>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1/10/26</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1</a:t>
            </a:fld>
            <a:endParaRPr lang="en-US" dirty="0"/>
          </a:p>
        </p:txBody>
      </p:sp>
      <p:pic>
        <p:nvPicPr>
          <p:cNvPr id="8" name="Picture 7">
            <a:extLst>
              <a:ext uri="{FF2B5EF4-FFF2-40B4-BE49-F238E27FC236}">
                <a16:creationId xmlns:a16="http://schemas.microsoft.com/office/drawing/2014/main" id="{721FE749-BF17-6B49-A449-EB162F8AB6F5}"/>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Why Interpretability?</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043552" y="1345167"/>
            <a:ext cx="9234309" cy="4358403"/>
          </a:xfrm>
        </p:spPr>
        <p:txBody>
          <a:bodyPr>
            <a:normAutofit/>
          </a:bodyPr>
          <a:lstStyle/>
          <a:p>
            <a:pPr lvl="0">
              <a:lnSpc>
                <a:spcPct val="110000"/>
              </a:lnSpc>
              <a:spcBef>
                <a:spcPts val="200"/>
              </a:spcBef>
            </a:pPr>
            <a:r>
              <a:rPr lang="en-US" sz="2400" dirty="0"/>
              <a:t>Ensure Reliability </a:t>
            </a:r>
          </a:p>
          <a:p>
            <a:pPr lvl="1">
              <a:lnSpc>
                <a:spcPct val="110000"/>
              </a:lnSpc>
              <a:spcBef>
                <a:spcPts val="200"/>
              </a:spcBef>
            </a:pPr>
            <a:r>
              <a:rPr lang="en-US" sz="2000" dirty="0"/>
              <a:t>Small changes in the input do not lead to large changes in the prediction.</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10</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pic>
        <p:nvPicPr>
          <p:cNvPr id="1027" name="Picture 3" descr="page20image905224752">
            <a:extLst>
              <a:ext uri="{FF2B5EF4-FFF2-40B4-BE49-F238E27FC236}">
                <a16:creationId xmlns:a16="http://schemas.microsoft.com/office/drawing/2014/main" id="{F143B333-7629-D245-B736-4A3441FCA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1" y="5525962"/>
            <a:ext cx="4140200" cy="31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69799A2-4874-CF42-86D6-F0B3EAE5872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899535" y="2408872"/>
            <a:ext cx="4392930" cy="3294698"/>
          </a:xfrm>
          <a:prstGeom prst="rect">
            <a:avLst/>
          </a:prstGeom>
          <a:ln>
            <a:noFill/>
          </a:ln>
          <a:effectLst>
            <a:softEdge rad="112500"/>
          </a:effectLst>
        </p:spPr>
      </p:pic>
    </p:spTree>
    <p:extLst>
      <p:ext uri="{BB962C8B-B14F-4D97-AF65-F5344CB8AC3E}">
        <p14:creationId xmlns:p14="http://schemas.microsoft.com/office/powerpoint/2010/main" val="41709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Why Interpretability?</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043552" y="1345167"/>
            <a:ext cx="9234309" cy="4358403"/>
          </a:xfrm>
        </p:spPr>
        <p:txBody>
          <a:bodyPr>
            <a:normAutofit/>
          </a:bodyPr>
          <a:lstStyle/>
          <a:p>
            <a:pPr lvl="0">
              <a:lnSpc>
                <a:spcPct val="110000"/>
              </a:lnSpc>
              <a:spcBef>
                <a:spcPts val="200"/>
              </a:spcBef>
            </a:pPr>
            <a:r>
              <a:rPr lang="en-US" sz="2400" dirty="0"/>
              <a:t>Causality</a:t>
            </a:r>
          </a:p>
          <a:p>
            <a:pPr lvl="1">
              <a:lnSpc>
                <a:spcPct val="110000"/>
              </a:lnSpc>
              <a:spcBef>
                <a:spcPts val="200"/>
              </a:spcBef>
            </a:pPr>
            <a:r>
              <a:rPr lang="en-US" sz="2000" dirty="0"/>
              <a:t>Check that only causal relationships are picked up.</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11</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pic>
        <p:nvPicPr>
          <p:cNvPr id="7169" name="Picture 1" descr="page16image3804208">
            <a:extLst>
              <a:ext uri="{FF2B5EF4-FFF2-40B4-BE49-F238E27FC236}">
                <a16:creationId xmlns:a16="http://schemas.microsoft.com/office/drawing/2014/main" id="{34B94B60-386E-6B43-8C0E-DAA6CB26E547}"/>
              </a:ext>
            </a:extLst>
          </p:cNvPr>
          <p:cNvPicPr>
            <a:picLocks noChangeAspect="1" noChangeArrowheads="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543300" y="2168056"/>
            <a:ext cx="4892040" cy="353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79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Why Interpretability?</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043552" y="1345167"/>
            <a:ext cx="9234309" cy="4358403"/>
          </a:xfrm>
        </p:spPr>
        <p:txBody>
          <a:bodyPr>
            <a:normAutofit/>
          </a:bodyPr>
          <a:lstStyle/>
          <a:p>
            <a:pPr lvl="0">
              <a:lnSpc>
                <a:spcPct val="110000"/>
              </a:lnSpc>
              <a:spcBef>
                <a:spcPts val="200"/>
              </a:spcBef>
            </a:pPr>
            <a:r>
              <a:rPr lang="en-US" sz="2400" dirty="0"/>
              <a:t>Debug (Mis-)Predictions</a:t>
            </a:r>
          </a:p>
          <a:p>
            <a:pPr lvl="1">
              <a:lnSpc>
                <a:spcPct val="110000"/>
              </a:lnSpc>
              <a:spcBef>
                <a:spcPts val="200"/>
              </a:spcBef>
            </a:pPr>
            <a:r>
              <a:rPr lang="en-US" sz="2000" dirty="0"/>
              <a:t>Why did the model (mis-)classify this as joy?</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12</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pic>
        <p:nvPicPr>
          <p:cNvPr id="1027" name="Picture 3" descr="page20image905224752">
            <a:extLst>
              <a:ext uri="{FF2B5EF4-FFF2-40B4-BE49-F238E27FC236}">
                <a16:creationId xmlns:a16="http://schemas.microsoft.com/office/drawing/2014/main" id="{F143B333-7629-D245-B736-4A3441FCA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1" y="5525962"/>
            <a:ext cx="4140200" cy="317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F62AD5B-DE65-F34C-A084-3DA15087A5A8}"/>
              </a:ext>
            </a:extLst>
          </p:cNvPr>
          <p:cNvSpPr txBox="1"/>
          <p:nvPr/>
        </p:nvSpPr>
        <p:spPr>
          <a:xfrm>
            <a:off x="7021427" y="2612571"/>
            <a:ext cx="1762021" cy="369332"/>
          </a:xfrm>
          <a:prstGeom prst="rect">
            <a:avLst/>
          </a:prstGeom>
          <a:noFill/>
        </p:spPr>
        <p:txBody>
          <a:bodyPr wrap="none" rtlCol="0">
            <a:spAutoFit/>
          </a:bodyPr>
          <a:lstStyle/>
          <a:p>
            <a:r>
              <a:rPr lang="en-US" dirty="0"/>
              <a:t>Top Label: ”joy”</a:t>
            </a:r>
          </a:p>
        </p:txBody>
      </p:sp>
      <p:pic>
        <p:nvPicPr>
          <p:cNvPr id="15" name="Picture 14" descr="A picture containing hat, wearing, sitting, orange&#10;&#10;Description automatically generated">
            <a:extLst>
              <a:ext uri="{FF2B5EF4-FFF2-40B4-BE49-F238E27FC236}">
                <a16:creationId xmlns:a16="http://schemas.microsoft.com/office/drawing/2014/main" id="{96DE730F-7B31-1746-B0EE-32360F86A703}"/>
              </a:ext>
            </a:extLst>
          </p:cNvPr>
          <p:cNvPicPr>
            <a:picLocks noChangeAspect="1"/>
          </p:cNvPicPr>
          <p:nvPr/>
        </p:nvPicPr>
        <p:blipFill>
          <a:blip r:embed="rId5">
            <a:clrChange>
              <a:clrFrom>
                <a:srgbClr val="FEFEFE"/>
              </a:clrFrom>
              <a:clrTo>
                <a:srgbClr val="FEFEFE">
                  <a:alpha val="0"/>
                </a:srgbClr>
              </a:clrTo>
            </a:clrChange>
            <a:extLst>
              <a:ext uri="{837473B0-CC2E-450A-ABE3-18F120FF3D39}">
                <a1611:picAttrSrcUrl xmlns:a1611="http://schemas.microsoft.com/office/drawing/2016/11/main" r:id="rId6"/>
              </a:ext>
            </a:extLst>
          </a:blip>
          <a:stretch>
            <a:fillRect/>
          </a:stretch>
        </p:blipFill>
        <p:spPr>
          <a:xfrm>
            <a:off x="5187156" y="2147537"/>
            <a:ext cx="2553436" cy="3457121"/>
          </a:xfrm>
          <a:prstGeom prst="rect">
            <a:avLst/>
          </a:prstGeom>
        </p:spPr>
      </p:pic>
    </p:spTree>
    <p:extLst>
      <p:ext uri="{BB962C8B-B14F-4D97-AF65-F5344CB8AC3E}">
        <p14:creationId xmlns:p14="http://schemas.microsoft.com/office/powerpoint/2010/main" val="391853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Need for Interpretability</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13</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pic>
        <p:nvPicPr>
          <p:cNvPr id="3" name="Picture 2">
            <a:extLst>
              <a:ext uri="{FF2B5EF4-FFF2-40B4-BE49-F238E27FC236}">
                <a16:creationId xmlns:a16="http://schemas.microsoft.com/office/drawing/2014/main" id="{8D587650-54D3-184F-BCB8-F8EFFBCAD0AC}"/>
              </a:ext>
            </a:extLst>
          </p:cNvPr>
          <p:cNvPicPr>
            <a:picLocks noChangeAspect="1"/>
          </p:cNvPicPr>
          <p:nvPr/>
        </p:nvPicPr>
        <p:blipFill>
          <a:blip r:embed="rId4"/>
          <a:stretch>
            <a:fillRect/>
          </a:stretch>
        </p:blipFill>
        <p:spPr>
          <a:xfrm>
            <a:off x="1843023" y="955122"/>
            <a:ext cx="8293760" cy="4980889"/>
          </a:xfrm>
          <a:prstGeom prst="rect">
            <a:avLst/>
          </a:prstGeom>
        </p:spPr>
      </p:pic>
      <p:sp>
        <p:nvSpPr>
          <p:cNvPr id="10" name="TextBox 9">
            <a:extLst>
              <a:ext uri="{FF2B5EF4-FFF2-40B4-BE49-F238E27FC236}">
                <a16:creationId xmlns:a16="http://schemas.microsoft.com/office/drawing/2014/main" id="{FA19F3D7-DBA8-7F40-8DF6-D4D490117354}"/>
              </a:ext>
            </a:extLst>
          </p:cNvPr>
          <p:cNvSpPr txBox="1"/>
          <p:nvPr/>
        </p:nvSpPr>
        <p:spPr>
          <a:xfrm>
            <a:off x="9437060" y="6248745"/>
            <a:ext cx="1218603" cy="230832"/>
          </a:xfrm>
          <a:prstGeom prst="rect">
            <a:avLst/>
          </a:prstGeom>
          <a:noFill/>
        </p:spPr>
        <p:txBody>
          <a:bodyPr wrap="none" rtlCol="0">
            <a:spAutoFit/>
          </a:bodyPr>
          <a:lstStyle/>
          <a:p>
            <a:pPr lvl="0" defTabSz="914400" eaLnBrk="0" fontAlgn="base" hangingPunct="0">
              <a:spcBef>
                <a:spcPct val="0"/>
              </a:spcBef>
              <a:spcAft>
                <a:spcPct val="0"/>
              </a:spcAft>
            </a:pPr>
            <a:r>
              <a:rPr lang="en-US" altLang="en-US" sz="900" dirty="0">
                <a:solidFill>
                  <a:srgbClr val="000000"/>
                </a:solidFill>
              </a:rPr>
              <a:t>Credit: DARPA, 2016</a:t>
            </a:r>
          </a:p>
        </p:txBody>
      </p:sp>
    </p:spTree>
    <p:extLst>
      <p:ext uri="{BB962C8B-B14F-4D97-AF65-F5344CB8AC3E}">
        <p14:creationId xmlns:p14="http://schemas.microsoft.com/office/powerpoint/2010/main" val="297761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Problem Areas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14</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pic>
        <p:nvPicPr>
          <p:cNvPr id="4" name="Picture 3">
            <a:extLst>
              <a:ext uri="{FF2B5EF4-FFF2-40B4-BE49-F238E27FC236}">
                <a16:creationId xmlns:a16="http://schemas.microsoft.com/office/drawing/2014/main" id="{2744A83C-4B44-F34C-96F9-967D87F82F6F}"/>
              </a:ext>
            </a:extLst>
          </p:cNvPr>
          <p:cNvPicPr>
            <a:picLocks noChangeAspect="1"/>
          </p:cNvPicPr>
          <p:nvPr/>
        </p:nvPicPr>
        <p:blipFill rotWithShape="1">
          <a:blip r:embed="rId4"/>
          <a:srcRect t="2749"/>
          <a:stretch/>
        </p:blipFill>
        <p:spPr>
          <a:xfrm>
            <a:off x="2184735" y="955122"/>
            <a:ext cx="8008086" cy="4835707"/>
          </a:xfrm>
          <a:prstGeom prst="rect">
            <a:avLst/>
          </a:prstGeom>
        </p:spPr>
      </p:pic>
      <p:sp>
        <p:nvSpPr>
          <p:cNvPr id="7" name="TextBox 6">
            <a:extLst>
              <a:ext uri="{FF2B5EF4-FFF2-40B4-BE49-F238E27FC236}">
                <a16:creationId xmlns:a16="http://schemas.microsoft.com/office/drawing/2014/main" id="{2725DC27-06FC-9544-AFFD-B952FE734AB7}"/>
              </a:ext>
            </a:extLst>
          </p:cNvPr>
          <p:cNvSpPr txBox="1"/>
          <p:nvPr/>
        </p:nvSpPr>
        <p:spPr>
          <a:xfrm>
            <a:off x="9437060" y="6248745"/>
            <a:ext cx="1218603" cy="230832"/>
          </a:xfrm>
          <a:prstGeom prst="rect">
            <a:avLst/>
          </a:prstGeom>
          <a:noFill/>
        </p:spPr>
        <p:txBody>
          <a:bodyPr wrap="none" rtlCol="0">
            <a:spAutoFit/>
          </a:bodyPr>
          <a:lstStyle/>
          <a:p>
            <a:pPr lvl="0" defTabSz="914400" eaLnBrk="0" fontAlgn="base" hangingPunct="0">
              <a:spcBef>
                <a:spcPct val="0"/>
              </a:spcBef>
              <a:spcAft>
                <a:spcPct val="0"/>
              </a:spcAft>
            </a:pPr>
            <a:r>
              <a:rPr lang="en-US" altLang="en-US" sz="900" dirty="0">
                <a:solidFill>
                  <a:srgbClr val="000000"/>
                </a:solidFill>
              </a:rPr>
              <a:t>Credit: DARPA, 2016</a:t>
            </a:r>
          </a:p>
        </p:txBody>
      </p:sp>
    </p:spTree>
    <p:extLst>
      <p:ext uri="{BB962C8B-B14F-4D97-AF65-F5344CB8AC3E}">
        <p14:creationId xmlns:p14="http://schemas.microsoft.com/office/powerpoint/2010/main" val="76477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a:xfrm>
            <a:off x="2269067" y="1505441"/>
            <a:ext cx="7704666" cy="2457917"/>
          </a:xfrm>
        </p:spPr>
        <p:txBody>
          <a:bodyPr/>
          <a:lstStyle/>
          <a:p>
            <a:r>
              <a:rPr lang="en-US" sz="8800" dirty="0"/>
              <a:t>Interpretability</a:t>
            </a:r>
            <a:endParaRPr lang="en-US" dirty="0"/>
          </a:p>
        </p:txBody>
      </p:sp>
      <p:sp>
        <p:nvSpPr>
          <p:cNvPr id="3" name="Subtitle">
            <a:extLst>
              <a:ext uri="{FF2B5EF4-FFF2-40B4-BE49-F238E27FC236}">
                <a16:creationId xmlns:a16="http://schemas.microsoft.com/office/drawing/2014/main" id="{1AD992F9-30A9-E64B-A6C3-8EE29DCD6203}"/>
              </a:ext>
            </a:extLst>
          </p:cNvPr>
          <p:cNvSpPr>
            <a:spLocks noGrp="1"/>
          </p:cNvSpPr>
          <p:nvPr>
            <p:ph type="subTitle" idx="1"/>
          </p:nvPr>
        </p:nvSpPr>
        <p:spPr>
          <a:xfrm>
            <a:off x="2648276" y="2706475"/>
            <a:ext cx="6895463" cy="553998"/>
          </a:xfrm>
        </p:spPr>
        <p:txBody>
          <a:bodyPr/>
          <a:lstStyle/>
          <a:p>
            <a:r>
              <a:rPr lang="en-US" dirty="0"/>
              <a:t>in Classification Tasks</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049DC8E1-D369-0F48-9062-BB068AFD07CE}" type="datetime1">
              <a:rPr lang="en-US" smtClean="0"/>
              <a:pPr/>
              <a:t>1/10/26</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9" name="Picture 8">
            <a:extLst>
              <a:ext uri="{FF2B5EF4-FFF2-40B4-BE49-F238E27FC236}">
                <a16:creationId xmlns:a16="http://schemas.microsoft.com/office/drawing/2014/main" id="{6BE46EB1-996C-824E-AA3D-1906D85921FC}"/>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363734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D28B-F63F-8842-804C-85D289C44745}"/>
              </a:ext>
            </a:extLst>
          </p:cNvPr>
          <p:cNvSpPr>
            <a:spLocks noGrp="1"/>
          </p:cNvSpPr>
          <p:nvPr>
            <p:ph type="ctrTitle"/>
          </p:nvPr>
        </p:nvSpPr>
        <p:spPr/>
        <p:txBody>
          <a:bodyPr/>
          <a:lstStyle/>
          <a:p>
            <a:r>
              <a:rPr lang="en-US" dirty="0"/>
              <a:t>Interpretable Models</a:t>
            </a:r>
          </a:p>
        </p:txBody>
      </p:sp>
      <p:sp>
        <p:nvSpPr>
          <p:cNvPr id="4" name="Text Placeholder 3">
            <a:extLst>
              <a:ext uri="{FF2B5EF4-FFF2-40B4-BE49-F238E27FC236}">
                <a16:creationId xmlns:a16="http://schemas.microsoft.com/office/drawing/2014/main" id="{3C3AD59C-D426-894C-AE53-3B0EF30013CE}"/>
              </a:ext>
            </a:extLst>
          </p:cNvPr>
          <p:cNvSpPr>
            <a:spLocks noGrp="1"/>
          </p:cNvSpPr>
          <p:nvPr>
            <p:ph type="body" sz="quarter" idx="14"/>
          </p:nvPr>
        </p:nvSpPr>
        <p:spPr>
          <a:xfrm>
            <a:off x="1043554" y="1723231"/>
            <a:ext cx="7366000" cy="3411537"/>
          </a:xfrm>
        </p:spPr>
        <p:txBody>
          <a:bodyPr/>
          <a:lstStyle/>
          <a:p>
            <a:r>
              <a:rPr lang="en-US" sz="2400" dirty="0"/>
              <a:t>Linear/Logistic Regression</a:t>
            </a:r>
          </a:p>
          <a:p>
            <a:r>
              <a:rPr lang="en-US" sz="2400" dirty="0"/>
              <a:t>Decision Trees</a:t>
            </a:r>
          </a:p>
        </p:txBody>
      </p:sp>
      <p:sp>
        <p:nvSpPr>
          <p:cNvPr id="5" name="Date Placeholder 4">
            <a:extLst>
              <a:ext uri="{FF2B5EF4-FFF2-40B4-BE49-F238E27FC236}">
                <a16:creationId xmlns:a16="http://schemas.microsoft.com/office/drawing/2014/main" id="{4305D445-A3BA-CC41-A11F-A37EE06583FA}"/>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7E71ACAF-74A6-0546-B8C7-A274B007AEB0}"/>
              </a:ext>
            </a:extLst>
          </p:cNvPr>
          <p:cNvSpPr>
            <a:spLocks noGrp="1"/>
          </p:cNvSpPr>
          <p:nvPr>
            <p:ph type="sldNum" sz="quarter" idx="4"/>
          </p:nvPr>
        </p:nvSpPr>
        <p:spPr/>
        <p:txBody>
          <a:bodyPr/>
          <a:lstStyle/>
          <a:p>
            <a:fld id="{8A7A6979-0714-4377-B894-6BE4C2D6E202}" type="slidenum">
              <a:rPr lang="en-US" smtClean="0"/>
              <a:pPr/>
              <a:t>16</a:t>
            </a:fld>
            <a:endParaRPr lang="en-US" dirty="0"/>
          </a:p>
        </p:txBody>
      </p:sp>
      <p:pic>
        <p:nvPicPr>
          <p:cNvPr id="7" name="Picture 6">
            <a:extLst>
              <a:ext uri="{FF2B5EF4-FFF2-40B4-BE49-F238E27FC236}">
                <a16:creationId xmlns:a16="http://schemas.microsoft.com/office/drawing/2014/main" id="{9AD1E776-D5D4-5B4D-A82D-30B3DAF610D4}"/>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178977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D28B-F63F-8842-804C-85D289C44745}"/>
              </a:ext>
            </a:extLst>
          </p:cNvPr>
          <p:cNvSpPr>
            <a:spLocks noGrp="1"/>
          </p:cNvSpPr>
          <p:nvPr>
            <p:ph type="ctrTitle"/>
          </p:nvPr>
        </p:nvSpPr>
        <p:spPr/>
        <p:txBody>
          <a:bodyPr/>
          <a:lstStyle/>
          <a:p>
            <a:r>
              <a:rPr lang="en-US" dirty="0"/>
              <a:t>Advantages/Disadvantages</a:t>
            </a:r>
          </a:p>
        </p:txBody>
      </p:sp>
      <p:sp>
        <p:nvSpPr>
          <p:cNvPr id="4" name="Text Placeholder 3">
            <a:extLst>
              <a:ext uri="{FF2B5EF4-FFF2-40B4-BE49-F238E27FC236}">
                <a16:creationId xmlns:a16="http://schemas.microsoft.com/office/drawing/2014/main" id="{3C3AD59C-D426-894C-AE53-3B0EF30013CE}"/>
              </a:ext>
            </a:extLst>
          </p:cNvPr>
          <p:cNvSpPr>
            <a:spLocks noGrp="1"/>
          </p:cNvSpPr>
          <p:nvPr>
            <p:ph type="body" sz="quarter" idx="14"/>
          </p:nvPr>
        </p:nvSpPr>
        <p:spPr>
          <a:xfrm>
            <a:off x="1043553" y="1723231"/>
            <a:ext cx="9234309" cy="3411537"/>
          </a:xfrm>
        </p:spPr>
        <p:txBody>
          <a:bodyPr>
            <a:normAutofit/>
          </a:bodyPr>
          <a:lstStyle/>
          <a:p>
            <a:r>
              <a:rPr lang="en-US" sz="2400" dirty="0"/>
              <a:t>Linear/Logistic Regression</a:t>
            </a:r>
          </a:p>
          <a:p>
            <a:pPr lvl="1"/>
            <a:r>
              <a:rPr lang="en-US" sz="1800" dirty="0"/>
              <a:t>Predicts the target as a </a:t>
            </a:r>
            <a:r>
              <a:rPr lang="en-US" sz="1800" b="1" dirty="0"/>
              <a:t>weighted sum </a:t>
            </a:r>
            <a:r>
              <a:rPr lang="en-US" sz="1800" dirty="0"/>
              <a:t>of the feature inputs making the mechanism somewhat transparent.</a:t>
            </a:r>
          </a:p>
          <a:p>
            <a:pPr lvl="1">
              <a:lnSpc>
                <a:spcPct val="110000"/>
              </a:lnSpc>
            </a:pPr>
            <a:r>
              <a:rPr lang="en-US" sz="1800" dirty="0"/>
              <a:t>Widely used – high level of collective experience and expertise</a:t>
            </a:r>
          </a:p>
          <a:p>
            <a:pPr lvl="1">
              <a:lnSpc>
                <a:spcPct val="110000"/>
              </a:lnSpc>
            </a:pPr>
            <a:r>
              <a:rPr lang="en-US" sz="1800" dirty="0"/>
              <a:t>Guaranteed to find optimal weights(provided assumptions are met)</a:t>
            </a:r>
          </a:p>
          <a:p>
            <a:pPr lvl="1">
              <a:lnSpc>
                <a:spcPct val="110000"/>
              </a:lnSpc>
            </a:pPr>
            <a:r>
              <a:rPr lang="en-US" sz="1800" dirty="0"/>
              <a:t>Can only represent linear relationships (non-linearity must be hand-crafted)</a:t>
            </a:r>
          </a:p>
          <a:p>
            <a:pPr lvl="1">
              <a:lnSpc>
                <a:spcPct val="110000"/>
              </a:lnSpc>
            </a:pPr>
            <a:r>
              <a:rPr lang="en-US" sz="1800" dirty="0"/>
              <a:t>Often not that good regarding predictive performance</a:t>
            </a:r>
          </a:p>
          <a:p>
            <a:pPr lvl="1">
              <a:lnSpc>
                <a:spcPct val="110000"/>
              </a:lnSpc>
            </a:pPr>
            <a:r>
              <a:rPr lang="en-US" sz="1800" dirty="0"/>
              <a:t>Interpretation of weight unintuitive</a:t>
            </a:r>
          </a:p>
          <a:p>
            <a:endParaRPr lang="en-US" sz="2400" dirty="0"/>
          </a:p>
          <a:p>
            <a:endParaRPr lang="en-US" dirty="0"/>
          </a:p>
        </p:txBody>
      </p:sp>
      <p:sp>
        <p:nvSpPr>
          <p:cNvPr id="5" name="Date Placeholder 4">
            <a:extLst>
              <a:ext uri="{FF2B5EF4-FFF2-40B4-BE49-F238E27FC236}">
                <a16:creationId xmlns:a16="http://schemas.microsoft.com/office/drawing/2014/main" id="{4305D445-A3BA-CC41-A11F-A37EE06583FA}"/>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7E71ACAF-74A6-0546-B8C7-A274B007AEB0}"/>
              </a:ext>
            </a:extLst>
          </p:cNvPr>
          <p:cNvSpPr>
            <a:spLocks noGrp="1"/>
          </p:cNvSpPr>
          <p:nvPr>
            <p:ph type="sldNum" sz="quarter" idx="4"/>
          </p:nvPr>
        </p:nvSpPr>
        <p:spPr/>
        <p:txBody>
          <a:bodyPr/>
          <a:lstStyle/>
          <a:p>
            <a:fld id="{8A7A6979-0714-4377-B894-6BE4C2D6E202}" type="slidenum">
              <a:rPr lang="en-US" smtClean="0"/>
              <a:pPr/>
              <a:t>17</a:t>
            </a:fld>
            <a:endParaRPr lang="en-US" dirty="0"/>
          </a:p>
        </p:txBody>
      </p:sp>
      <p:pic>
        <p:nvPicPr>
          <p:cNvPr id="7" name="Picture 6">
            <a:extLst>
              <a:ext uri="{FF2B5EF4-FFF2-40B4-BE49-F238E27FC236}">
                <a16:creationId xmlns:a16="http://schemas.microsoft.com/office/drawing/2014/main" id="{9AD1E776-D5D4-5B4D-A82D-30B3DAF610D4}"/>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3" name="Cross 2">
            <a:extLst>
              <a:ext uri="{FF2B5EF4-FFF2-40B4-BE49-F238E27FC236}">
                <a16:creationId xmlns:a16="http://schemas.microsoft.com/office/drawing/2014/main" id="{E9C7CA02-E423-FA4A-B326-D55064509F35}"/>
              </a:ext>
            </a:extLst>
          </p:cNvPr>
          <p:cNvSpPr/>
          <p:nvPr/>
        </p:nvSpPr>
        <p:spPr>
          <a:xfrm>
            <a:off x="1188720" y="2217420"/>
            <a:ext cx="251460" cy="240030"/>
          </a:xfrm>
          <a:prstGeom prst="plus">
            <a:avLst>
              <a:gd name="adj" fmla="val 41667"/>
            </a:avLst>
          </a:prstGeom>
          <a:solidFill>
            <a:srgbClr val="005E2A"/>
          </a:solidFill>
          <a:ln>
            <a:solidFill>
              <a:srgbClr val="005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a:extLst>
              <a:ext uri="{FF2B5EF4-FFF2-40B4-BE49-F238E27FC236}">
                <a16:creationId xmlns:a16="http://schemas.microsoft.com/office/drawing/2014/main" id="{FF3F4485-22B4-D84F-8521-002D9265E00D}"/>
              </a:ext>
            </a:extLst>
          </p:cNvPr>
          <p:cNvSpPr/>
          <p:nvPr/>
        </p:nvSpPr>
        <p:spPr>
          <a:xfrm>
            <a:off x="1192530" y="4271766"/>
            <a:ext cx="251460" cy="80010"/>
          </a:xfrm>
          <a:prstGeom prst="plus">
            <a:avLst>
              <a:gd name="adj" fmla="val 0"/>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BE8D0D6E-94E1-4041-AAFE-7C9AFFCEB3F5}"/>
              </a:ext>
            </a:extLst>
          </p:cNvPr>
          <p:cNvSpPr/>
          <p:nvPr/>
        </p:nvSpPr>
        <p:spPr>
          <a:xfrm>
            <a:off x="1181100" y="2906833"/>
            <a:ext cx="251460" cy="240030"/>
          </a:xfrm>
          <a:prstGeom prst="plus">
            <a:avLst>
              <a:gd name="adj" fmla="val 41667"/>
            </a:avLst>
          </a:prstGeom>
          <a:solidFill>
            <a:srgbClr val="005E2A"/>
          </a:solidFill>
          <a:ln>
            <a:solidFill>
              <a:srgbClr val="005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19E04709-FA83-9F4A-A47D-653351213A50}"/>
              </a:ext>
            </a:extLst>
          </p:cNvPr>
          <p:cNvSpPr/>
          <p:nvPr/>
        </p:nvSpPr>
        <p:spPr>
          <a:xfrm>
            <a:off x="1188720" y="4712970"/>
            <a:ext cx="251460" cy="80010"/>
          </a:xfrm>
          <a:prstGeom prst="plus">
            <a:avLst>
              <a:gd name="adj" fmla="val 0"/>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a:extLst>
              <a:ext uri="{FF2B5EF4-FFF2-40B4-BE49-F238E27FC236}">
                <a16:creationId xmlns:a16="http://schemas.microsoft.com/office/drawing/2014/main" id="{0CD5F41E-8C9C-0849-97FB-0E10D928F1F3}"/>
              </a:ext>
            </a:extLst>
          </p:cNvPr>
          <p:cNvSpPr/>
          <p:nvPr/>
        </p:nvSpPr>
        <p:spPr>
          <a:xfrm>
            <a:off x="1181100" y="3847707"/>
            <a:ext cx="251460" cy="80010"/>
          </a:xfrm>
          <a:prstGeom prst="plus">
            <a:avLst>
              <a:gd name="adj" fmla="val 0"/>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ross 12">
            <a:extLst>
              <a:ext uri="{FF2B5EF4-FFF2-40B4-BE49-F238E27FC236}">
                <a16:creationId xmlns:a16="http://schemas.microsoft.com/office/drawing/2014/main" id="{E816C768-620B-3045-B70A-3A0BC00133CC}"/>
              </a:ext>
            </a:extLst>
          </p:cNvPr>
          <p:cNvSpPr/>
          <p:nvPr/>
        </p:nvSpPr>
        <p:spPr>
          <a:xfrm>
            <a:off x="1181100" y="3335127"/>
            <a:ext cx="251460" cy="240030"/>
          </a:xfrm>
          <a:prstGeom prst="plus">
            <a:avLst>
              <a:gd name="adj" fmla="val 41667"/>
            </a:avLst>
          </a:prstGeom>
          <a:solidFill>
            <a:srgbClr val="005E2A"/>
          </a:solidFill>
          <a:ln>
            <a:solidFill>
              <a:srgbClr val="005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28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D28B-F63F-8842-804C-85D289C44745}"/>
              </a:ext>
            </a:extLst>
          </p:cNvPr>
          <p:cNvSpPr>
            <a:spLocks noGrp="1"/>
          </p:cNvSpPr>
          <p:nvPr>
            <p:ph type="ctrTitle"/>
          </p:nvPr>
        </p:nvSpPr>
        <p:spPr/>
        <p:txBody>
          <a:bodyPr/>
          <a:lstStyle/>
          <a:p>
            <a:r>
              <a:rPr lang="en-US" dirty="0"/>
              <a:t>Advantages/Disadvantages</a:t>
            </a:r>
          </a:p>
        </p:txBody>
      </p:sp>
      <p:sp>
        <p:nvSpPr>
          <p:cNvPr id="4" name="Text Placeholder 3">
            <a:extLst>
              <a:ext uri="{FF2B5EF4-FFF2-40B4-BE49-F238E27FC236}">
                <a16:creationId xmlns:a16="http://schemas.microsoft.com/office/drawing/2014/main" id="{3C3AD59C-D426-894C-AE53-3B0EF30013CE}"/>
              </a:ext>
            </a:extLst>
          </p:cNvPr>
          <p:cNvSpPr>
            <a:spLocks noGrp="1"/>
          </p:cNvSpPr>
          <p:nvPr>
            <p:ph type="body" sz="quarter" idx="14"/>
          </p:nvPr>
        </p:nvSpPr>
        <p:spPr>
          <a:xfrm>
            <a:off x="1043553" y="1723231"/>
            <a:ext cx="9234309" cy="3411537"/>
          </a:xfrm>
        </p:spPr>
        <p:txBody>
          <a:bodyPr>
            <a:normAutofit/>
          </a:bodyPr>
          <a:lstStyle/>
          <a:p>
            <a:r>
              <a:rPr lang="en-US" sz="2400" dirty="0"/>
              <a:t>Decision Trees</a:t>
            </a:r>
          </a:p>
          <a:p>
            <a:pPr lvl="1"/>
            <a:r>
              <a:rPr lang="en-US" sz="1800" dirty="0"/>
              <a:t>Ideal for capturing interactions</a:t>
            </a:r>
          </a:p>
          <a:p>
            <a:pPr lvl="1">
              <a:lnSpc>
                <a:spcPct val="110000"/>
              </a:lnSpc>
            </a:pPr>
            <a:r>
              <a:rPr lang="en-US" sz="1800" dirty="0"/>
              <a:t>Has a natural visualization</a:t>
            </a:r>
          </a:p>
          <a:p>
            <a:pPr lvl="1">
              <a:lnSpc>
                <a:spcPct val="110000"/>
              </a:lnSpc>
            </a:pPr>
            <a:r>
              <a:rPr lang="en-US" sz="1800" dirty="0"/>
              <a:t>Creates good explanations</a:t>
            </a:r>
          </a:p>
          <a:p>
            <a:pPr lvl="1">
              <a:lnSpc>
                <a:spcPct val="110000"/>
              </a:lnSpc>
            </a:pPr>
            <a:r>
              <a:rPr lang="en-US" sz="1800" dirty="0"/>
              <a:t>Does not deal with linear relationships</a:t>
            </a:r>
          </a:p>
          <a:p>
            <a:pPr lvl="1">
              <a:lnSpc>
                <a:spcPct val="110000"/>
              </a:lnSpc>
            </a:pPr>
            <a:r>
              <a:rPr lang="en-US" sz="1800" dirty="0"/>
              <a:t>Slight changes in the input feature can have a big impact on the predicted outcome</a:t>
            </a:r>
          </a:p>
          <a:p>
            <a:pPr lvl="1">
              <a:lnSpc>
                <a:spcPct val="110000"/>
              </a:lnSpc>
            </a:pPr>
            <a:r>
              <a:rPr lang="en-US" sz="1800" dirty="0"/>
              <a:t>Unstable - few changes in the training dataset can create a completely different tree</a:t>
            </a:r>
          </a:p>
          <a:p>
            <a:pPr lvl="1">
              <a:lnSpc>
                <a:spcPct val="110000"/>
              </a:lnSpc>
            </a:pPr>
            <a:r>
              <a:rPr lang="en-US" sz="1800" dirty="0"/>
              <a:t>Decision trees are very interpretable -- as long as they are short</a:t>
            </a:r>
          </a:p>
          <a:p>
            <a:endParaRPr lang="en-US" sz="2400" dirty="0"/>
          </a:p>
          <a:p>
            <a:endParaRPr lang="en-US" dirty="0"/>
          </a:p>
        </p:txBody>
      </p:sp>
      <p:sp>
        <p:nvSpPr>
          <p:cNvPr id="5" name="Date Placeholder 4">
            <a:extLst>
              <a:ext uri="{FF2B5EF4-FFF2-40B4-BE49-F238E27FC236}">
                <a16:creationId xmlns:a16="http://schemas.microsoft.com/office/drawing/2014/main" id="{4305D445-A3BA-CC41-A11F-A37EE06583FA}"/>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7E71ACAF-74A6-0546-B8C7-A274B007AEB0}"/>
              </a:ext>
            </a:extLst>
          </p:cNvPr>
          <p:cNvSpPr>
            <a:spLocks noGrp="1"/>
          </p:cNvSpPr>
          <p:nvPr>
            <p:ph type="sldNum" sz="quarter" idx="4"/>
          </p:nvPr>
        </p:nvSpPr>
        <p:spPr/>
        <p:txBody>
          <a:bodyPr/>
          <a:lstStyle/>
          <a:p>
            <a:fld id="{8A7A6979-0714-4377-B894-6BE4C2D6E202}" type="slidenum">
              <a:rPr lang="en-US" smtClean="0"/>
              <a:pPr/>
              <a:t>18</a:t>
            </a:fld>
            <a:endParaRPr lang="en-US" dirty="0"/>
          </a:p>
        </p:txBody>
      </p:sp>
      <p:pic>
        <p:nvPicPr>
          <p:cNvPr id="7" name="Picture 6">
            <a:extLst>
              <a:ext uri="{FF2B5EF4-FFF2-40B4-BE49-F238E27FC236}">
                <a16:creationId xmlns:a16="http://schemas.microsoft.com/office/drawing/2014/main" id="{9AD1E776-D5D4-5B4D-A82D-30B3DAF610D4}"/>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3" name="Cross 2">
            <a:extLst>
              <a:ext uri="{FF2B5EF4-FFF2-40B4-BE49-F238E27FC236}">
                <a16:creationId xmlns:a16="http://schemas.microsoft.com/office/drawing/2014/main" id="{E9C7CA02-E423-FA4A-B326-D55064509F35}"/>
              </a:ext>
            </a:extLst>
          </p:cNvPr>
          <p:cNvSpPr/>
          <p:nvPr/>
        </p:nvSpPr>
        <p:spPr>
          <a:xfrm>
            <a:off x="1188720" y="2217420"/>
            <a:ext cx="251460" cy="240030"/>
          </a:xfrm>
          <a:prstGeom prst="plus">
            <a:avLst>
              <a:gd name="adj" fmla="val 41667"/>
            </a:avLst>
          </a:prstGeom>
          <a:solidFill>
            <a:srgbClr val="005E2A"/>
          </a:solidFill>
          <a:ln>
            <a:solidFill>
              <a:srgbClr val="005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a:extLst>
              <a:ext uri="{FF2B5EF4-FFF2-40B4-BE49-F238E27FC236}">
                <a16:creationId xmlns:a16="http://schemas.microsoft.com/office/drawing/2014/main" id="{FF3F4485-22B4-D84F-8521-002D9265E00D}"/>
              </a:ext>
            </a:extLst>
          </p:cNvPr>
          <p:cNvSpPr/>
          <p:nvPr/>
        </p:nvSpPr>
        <p:spPr>
          <a:xfrm>
            <a:off x="1188720" y="4417396"/>
            <a:ext cx="251460" cy="80010"/>
          </a:xfrm>
          <a:prstGeom prst="plus">
            <a:avLst>
              <a:gd name="adj" fmla="val 0"/>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BE8D0D6E-94E1-4041-AAFE-7C9AFFCEB3F5}"/>
              </a:ext>
            </a:extLst>
          </p:cNvPr>
          <p:cNvSpPr/>
          <p:nvPr/>
        </p:nvSpPr>
        <p:spPr>
          <a:xfrm>
            <a:off x="1188720" y="2647712"/>
            <a:ext cx="251460" cy="240030"/>
          </a:xfrm>
          <a:prstGeom prst="plus">
            <a:avLst>
              <a:gd name="adj" fmla="val 41667"/>
            </a:avLst>
          </a:prstGeom>
          <a:solidFill>
            <a:srgbClr val="005E2A"/>
          </a:solidFill>
          <a:ln>
            <a:solidFill>
              <a:srgbClr val="005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19E04709-FA83-9F4A-A47D-653351213A50}"/>
              </a:ext>
            </a:extLst>
          </p:cNvPr>
          <p:cNvSpPr/>
          <p:nvPr/>
        </p:nvSpPr>
        <p:spPr>
          <a:xfrm>
            <a:off x="1188720" y="4859278"/>
            <a:ext cx="251460" cy="80010"/>
          </a:xfrm>
          <a:prstGeom prst="plus">
            <a:avLst>
              <a:gd name="adj" fmla="val 0"/>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a:extLst>
              <a:ext uri="{FF2B5EF4-FFF2-40B4-BE49-F238E27FC236}">
                <a16:creationId xmlns:a16="http://schemas.microsoft.com/office/drawing/2014/main" id="{0CD5F41E-8C9C-0849-97FB-0E10D928F1F3}"/>
              </a:ext>
            </a:extLst>
          </p:cNvPr>
          <p:cNvSpPr/>
          <p:nvPr/>
        </p:nvSpPr>
        <p:spPr>
          <a:xfrm>
            <a:off x="1188720" y="4011159"/>
            <a:ext cx="251460" cy="80010"/>
          </a:xfrm>
          <a:prstGeom prst="plus">
            <a:avLst>
              <a:gd name="adj" fmla="val 0"/>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ross 12">
            <a:extLst>
              <a:ext uri="{FF2B5EF4-FFF2-40B4-BE49-F238E27FC236}">
                <a16:creationId xmlns:a16="http://schemas.microsoft.com/office/drawing/2014/main" id="{E816C768-620B-3045-B70A-3A0BC00133CC}"/>
              </a:ext>
            </a:extLst>
          </p:cNvPr>
          <p:cNvSpPr/>
          <p:nvPr/>
        </p:nvSpPr>
        <p:spPr>
          <a:xfrm>
            <a:off x="1188720" y="3087024"/>
            <a:ext cx="251460" cy="240030"/>
          </a:xfrm>
          <a:prstGeom prst="plus">
            <a:avLst>
              <a:gd name="adj" fmla="val 41667"/>
            </a:avLst>
          </a:prstGeom>
          <a:solidFill>
            <a:srgbClr val="005E2A"/>
          </a:solidFill>
          <a:ln>
            <a:solidFill>
              <a:srgbClr val="005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a:extLst>
              <a:ext uri="{FF2B5EF4-FFF2-40B4-BE49-F238E27FC236}">
                <a16:creationId xmlns:a16="http://schemas.microsoft.com/office/drawing/2014/main" id="{DFEB4647-B628-624B-B336-9BD4CBF1C3D6}"/>
              </a:ext>
            </a:extLst>
          </p:cNvPr>
          <p:cNvSpPr/>
          <p:nvPr/>
        </p:nvSpPr>
        <p:spPr>
          <a:xfrm>
            <a:off x="1188720" y="3580974"/>
            <a:ext cx="251460" cy="80010"/>
          </a:xfrm>
          <a:prstGeom prst="plus">
            <a:avLst>
              <a:gd name="adj" fmla="val 0"/>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86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D28B-F63F-8842-804C-85D289C44745}"/>
              </a:ext>
            </a:extLst>
          </p:cNvPr>
          <p:cNvSpPr>
            <a:spLocks noGrp="1"/>
          </p:cNvSpPr>
          <p:nvPr>
            <p:ph type="ctrTitle"/>
          </p:nvPr>
        </p:nvSpPr>
        <p:spPr/>
        <p:txBody>
          <a:bodyPr/>
          <a:lstStyle/>
          <a:p>
            <a:r>
              <a:rPr lang="en-US" dirty="0"/>
              <a:t>Model Agnostic Methods</a:t>
            </a:r>
          </a:p>
        </p:txBody>
      </p:sp>
      <p:sp>
        <p:nvSpPr>
          <p:cNvPr id="4" name="Text Placeholder 3">
            <a:extLst>
              <a:ext uri="{FF2B5EF4-FFF2-40B4-BE49-F238E27FC236}">
                <a16:creationId xmlns:a16="http://schemas.microsoft.com/office/drawing/2014/main" id="{3C3AD59C-D426-894C-AE53-3B0EF30013CE}"/>
              </a:ext>
            </a:extLst>
          </p:cNvPr>
          <p:cNvSpPr>
            <a:spLocks noGrp="1"/>
          </p:cNvSpPr>
          <p:nvPr>
            <p:ph type="body" sz="quarter" idx="14"/>
          </p:nvPr>
        </p:nvSpPr>
        <p:spPr>
          <a:xfrm>
            <a:off x="1043554" y="1723231"/>
            <a:ext cx="7366000" cy="3411537"/>
          </a:xfrm>
        </p:spPr>
        <p:txBody>
          <a:bodyPr/>
          <a:lstStyle/>
          <a:p>
            <a:r>
              <a:rPr lang="en-US" sz="2400" dirty="0"/>
              <a:t>Permutation Feature Importance</a:t>
            </a:r>
          </a:p>
          <a:p>
            <a:r>
              <a:rPr lang="en-US" sz="2400" dirty="0"/>
              <a:t>Global Surrogate</a:t>
            </a:r>
          </a:p>
          <a:p>
            <a:r>
              <a:rPr lang="en-US" sz="2400" dirty="0"/>
              <a:t>Local Surrogate(LIME)</a:t>
            </a:r>
          </a:p>
          <a:p>
            <a:r>
              <a:rPr lang="en-US" sz="2400" dirty="0"/>
              <a:t>Shapley Values</a:t>
            </a:r>
          </a:p>
        </p:txBody>
      </p:sp>
      <p:sp>
        <p:nvSpPr>
          <p:cNvPr id="5" name="Date Placeholder 4">
            <a:extLst>
              <a:ext uri="{FF2B5EF4-FFF2-40B4-BE49-F238E27FC236}">
                <a16:creationId xmlns:a16="http://schemas.microsoft.com/office/drawing/2014/main" id="{4305D445-A3BA-CC41-A11F-A37EE06583FA}"/>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7E71ACAF-74A6-0546-B8C7-A274B007AEB0}"/>
              </a:ext>
            </a:extLst>
          </p:cNvPr>
          <p:cNvSpPr>
            <a:spLocks noGrp="1"/>
          </p:cNvSpPr>
          <p:nvPr>
            <p:ph type="sldNum" sz="quarter" idx="4"/>
          </p:nvPr>
        </p:nvSpPr>
        <p:spPr/>
        <p:txBody>
          <a:bodyPr/>
          <a:lstStyle/>
          <a:p>
            <a:fld id="{8A7A6979-0714-4377-B894-6BE4C2D6E202}" type="slidenum">
              <a:rPr lang="en-US" smtClean="0"/>
              <a:pPr/>
              <a:t>19</a:t>
            </a:fld>
            <a:endParaRPr lang="en-US" dirty="0"/>
          </a:p>
        </p:txBody>
      </p:sp>
      <p:pic>
        <p:nvPicPr>
          <p:cNvPr id="7" name="Picture 6">
            <a:extLst>
              <a:ext uri="{FF2B5EF4-FFF2-40B4-BE49-F238E27FC236}">
                <a16:creationId xmlns:a16="http://schemas.microsoft.com/office/drawing/2014/main" id="{9AD1E776-D5D4-5B4D-A82D-30B3DAF610D4}"/>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151165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What will we cover today?</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043553" y="1345167"/>
            <a:ext cx="7366000" cy="3411537"/>
          </a:xfrm>
        </p:spPr>
        <p:txBody>
          <a:bodyPr>
            <a:normAutofit/>
          </a:bodyPr>
          <a:lstStyle/>
          <a:p>
            <a:pPr lvl="0">
              <a:lnSpc>
                <a:spcPct val="150000"/>
              </a:lnSpc>
            </a:pPr>
            <a:r>
              <a:rPr lang="en-US" sz="2200" dirty="0"/>
              <a:t>What do we mean by interpretability?</a:t>
            </a:r>
          </a:p>
          <a:p>
            <a:pPr lvl="0">
              <a:lnSpc>
                <a:spcPct val="150000"/>
              </a:lnSpc>
            </a:pPr>
            <a:r>
              <a:rPr lang="en-US" sz="2200" dirty="0"/>
              <a:t>Motivation </a:t>
            </a:r>
          </a:p>
          <a:p>
            <a:pPr lvl="0">
              <a:lnSpc>
                <a:spcPct val="150000"/>
              </a:lnSpc>
            </a:pPr>
            <a:r>
              <a:rPr lang="en-US" sz="2200" dirty="0"/>
              <a:t>Interpretable Models</a:t>
            </a:r>
          </a:p>
          <a:p>
            <a:pPr lvl="0">
              <a:lnSpc>
                <a:spcPct val="150000"/>
              </a:lnSpc>
            </a:pPr>
            <a:r>
              <a:rPr lang="en-US" sz="2200" dirty="0"/>
              <a:t>Model Agnostic Methods</a:t>
            </a:r>
          </a:p>
          <a:p>
            <a:pPr lvl="0">
              <a:lnSpc>
                <a:spcPct val="150000"/>
              </a:lnSpc>
            </a:pPr>
            <a:r>
              <a:rPr lang="en-US" sz="2200" dirty="0"/>
              <a:t>Explainable Reinforcement Learning</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3623823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D28B-F63F-8842-804C-85D289C44745}"/>
              </a:ext>
            </a:extLst>
          </p:cNvPr>
          <p:cNvSpPr>
            <a:spLocks noGrp="1"/>
          </p:cNvSpPr>
          <p:nvPr>
            <p:ph type="ctrTitle"/>
          </p:nvPr>
        </p:nvSpPr>
        <p:spPr>
          <a:xfrm>
            <a:off x="1043554" y="442674"/>
            <a:ext cx="9234309" cy="512448"/>
          </a:xfrm>
        </p:spPr>
        <p:txBody>
          <a:bodyPr/>
          <a:lstStyle/>
          <a:p>
            <a:r>
              <a:rPr lang="en-US" dirty="0"/>
              <a:t>Permutation Feature Importance</a:t>
            </a:r>
          </a:p>
        </p:txBody>
      </p:sp>
      <p:sp>
        <p:nvSpPr>
          <p:cNvPr id="5" name="Date Placeholder 4">
            <a:extLst>
              <a:ext uri="{FF2B5EF4-FFF2-40B4-BE49-F238E27FC236}">
                <a16:creationId xmlns:a16="http://schemas.microsoft.com/office/drawing/2014/main" id="{4305D445-A3BA-CC41-A11F-A37EE06583FA}"/>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7E71ACAF-74A6-0546-B8C7-A274B007AEB0}"/>
              </a:ext>
            </a:extLst>
          </p:cNvPr>
          <p:cNvSpPr>
            <a:spLocks noGrp="1"/>
          </p:cNvSpPr>
          <p:nvPr>
            <p:ph type="sldNum" sz="quarter" idx="4"/>
          </p:nvPr>
        </p:nvSpPr>
        <p:spPr/>
        <p:txBody>
          <a:bodyPr/>
          <a:lstStyle/>
          <a:p>
            <a:fld id="{8A7A6979-0714-4377-B894-6BE4C2D6E202}" type="slidenum">
              <a:rPr lang="en-US" smtClean="0"/>
              <a:pPr/>
              <a:t>20</a:t>
            </a:fld>
            <a:endParaRPr lang="en-US" dirty="0"/>
          </a:p>
        </p:txBody>
      </p:sp>
      <p:pic>
        <p:nvPicPr>
          <p:cNvPr id="7" name="Picture 6">
            <a:extLst>
              <a:ext uri="{FF2B5EF4-FFF2-40B4-BE49-F238E27FC236}">
                <a16:creationId xmlns:a16="http://schemas.microsoft.com/office/drawing/2014/main" id="{9AD1E776-D5D4-5B4D-A82D-30B3DAF610D4}"/>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8" name="TextBox 7">
            <a:extLst>
              <a:ext uri="{FF2B5EF4-FFF2-40B4-BE49-F238E27FC236}">
                <a16:creationId xmlns:a16="http://schemas.microsoft.com/office/drawing/2014/main" id="{88C4A572-3B8A-924B-9F68-C43FDD2C166F}"/>
              </a:ext>
            </a:extLst>
          </p:cNvPr>
          <p:cNvSpPr txBox="1"/>
          <p:nvPr/>
        </p:nvSpPr>
        <p:spPr>
          <a:xfrm>
            <a:off x="1043554" y="1157173"/>
            <a:ext cx="10834083" cy="769441"/>
          </a:xfrm>
          <a:prstGeom prst="rect">
            <a:avLst/>
          </a:prstGeom>
          <a:noFill/>
        </p:spPr>
        <p:txBody>
          <a:bodyPr wrap="square" rtlCol="0">
            <a:spAutoFit/>
          </a:bodyPr>
          <a:lstStyle/>
          <a:p>
            <a:r>
              <a:rPr lang="en-US" sz="2200" i="1" dirty="0"/>
              <a:t>Measure the importance of a feature by calculating the increase in the model's prediction error after permuting the feature. </a:t>
            </a:r>
          </a:p>
        </p:txBody>
      </p:sp>
      <p:sp>
        <p:nvSpPr>
          <p:cNvPr id="12" name="Text Placeholder 3">
            <a:extLst>
              <a:ext uri="{FF2B5EF4-FFF2-40B4-BE49-F238E27FC236}">
                <a16:creationId xmlns:a16="http://schemas.microsoft.com/office/drawing/2014/main" id="{44E3A2BF-C339-C942-AD6B-A7DAE1886395}"/>
              </a:ext>
            </a:extLst>
          </p:cNvPr>
          <p:cNvSpPr>
            <a:spLocks noGrp="1"/>
          </p:cNvSpPr>
          <p:nvPr>
            <p:ph type="body" sz="quarter" idx="14"/>
          </p:nvPr>
        </p:nvSpPr>
        <p:spPr>
          <a:xfrm>
            <a:off x="711112" y="2120359"/>
            <a:ext cx="5926756" cy="3411537"/>
          </a:xfrm>
        </p:spPr>
        <p:txBody>
          <a:bodyPr/>
          <a:lstStyle/>
          <a:p>
            <a:pPr lvl="1"/>
            <a:r>
              <a:rPr lang="en-US" sz="2200" dirty="0"/>
              <a:t>Introduced for Random Forests by  </a:t>
            </a:r>
            <a:r>
              <a:rPr lang="en-US" sz="2200" dirty="0" err="1"/>
              <a:t>Breiman</a:t>
            </a:r>
            <a:r>
              <a:rPr lang="en-US" sz="2200" dirty="0"/>
              <a:t> (2001)</a:t>
            </a:r>
          </a:p>
          <a:p>
            <a:pPr lvl="1"/>
            <a:r>
              <a:rPr lang="en-US" sz="2200" dirty="0"/>
              <a:t>Model agnostic method proposed by Fisher, Rudin, and </a:t>
            </a:r>
            <a:r>
              <a:rPr lang="en-US" sz="2200" dirty="0" err="1"/>
              <a:t>Dominici</a:t>
            </a:r>
            <a:r>
              <a:rPr lang="en-US" sz="2200" dirty="0"/>
              <a:t> (2018)</a:t>
            </a:r>
          </a:p>
          <a:p>
            <a:pPr lvl="1"/>
            <a:r>
              <a:rPr lang="en-US" sz="2200" b="1" dirty="0"/>
              <a:t>Important Feature:</a:t>
            </a:r>
            <a:r>
              <a:rPr lang="en-US" sz="2200" dirty="0"/>
              <a:t> If shuffling the values increases the error</a:t>
            </a:r>
          </a:p>
          <a:p>
            <a:pPr lvl="1"/>
            <a:r>
              <a:rPr lang="en-US" sz="2200" b="1" dirty="0"/>
              <a:t>Unimportant Feature:</a:t>
            </a:r>
            <a:r>
              <a:rPr lang="en-US" sz="2200" dirty="0"/>
              <a:t> If shuffling the values leaves the model error unchanged</a:t>
            </a:r>
          </a:p>
          <a:p>
            <a:pPr lvl="1"/>
            <a:endParaRPr lang="en-US" sz="2400" dirty="0"/>
          </a:p>
          <a:p>
            <a:pPr lvl="1"/>
            <a:endParaRPr lang="en-US" sz="2200" dirty="0"/>
          </a:p>
          <a:p>
            <a:pPr marL="0" indent="0">
              <a:buNone/>
            </a:pPr>
            <a:endParaRPr lang="en-US" sz="2400" dirty="0"/>
          </a:p>
        </p:txBody>
      </p:sp>
      <p:pic>
        <p:nvPicPr>
          <p:cNvPr id="8194" name="Picture 2" descr="5.5 Permutation Feature Importance | Interpretable Machine Learning">
            <a:extLst>
              <a:ext uri="{FF2B5EF4-FFF2-40B4-BE49-F238E27FC236}">
                <a16:creationId xmlns:a16="http://schemas.microsoft.com/office/drawing/2014/main" id="{D788BFCF-4BEA-2E4F-BFA7-98F15609B2F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0595" y="2074732"/>
            <a:ext cx="5020294" cy="358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26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D28B-F63F-8842-804C-85D289C44745}"/>
              </a:ext>
            </a:extLst>
          </p:cNvPr>
          <p:cNvSpPr>
            <a:spLocks noGrp="1"/>
          </p:cNvSpPr>
          <p:nvPr>
            <p:ph type="ctrTitle"/>
          </p:nvPr>
        </p:nvSpPr>
        <p:spPr>
          <a:xfrm>
            <a:off x="1043554" y="442674"/>
            <a:ext cx="9234309" cy="512448"/>
          </a:xfrm>
        </p:spPr>
        <p:txBody>
          <a:bodyPr/>
          <a:lstStyle/>
          <a:p>
            <a:r>
              <a:rPr lang="en-US" dirty="0"/>
              <a:t>Global Surrogate</a:t>
            </a:r>
          </a:p>
        </p:txBody>
      </p:sp>
      <p:sp>
        <p:nvSpPr>
          <p:cNvPr id="5" name="Date Placeholder 4">
            <a:extLst>
              <a:ext uri="{FF2B5EF4-FFF2-40B4-BE49-F238E27FC236}">
                <a16:creationId xmlns:a16="http://schemas.microsoft.com/office/drawing/2014/main" id="{4305D445-A3BA-CC41-A11F-A37EE06583FA}"/>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7E71ACAF-74A6-0546-B8C7-A274B007AEB0}"/>
              </a:ext>
            </a:extLst>
          </p:cNvPr>
          <p:cNvSpPr>
            <a:spLocks noGrp="1"/>
          </p:cNvSpPr>
          <p:nvPr>
            <p:ph type="sldNum" sz="quarter" idx="4"/>
          </p:nvPr>
        </p:nvSpPr>
        <p:spPr/>
        <p:txBody>
          <a:bodyPr/>
          <a:lstStyle/>
          <a:p>
            <a:fld id="{8A7A6979-0714-4377-B894-6BE4C2D6E202}" type="slidenum">
              <a:rPr lang="en-US" smtClean="0"/>
              <a:pPr/>
              <a:t>21</a:t>
            </a:fld>
            <a:endParaRPr lang="en-US" dirty="0"/>
          </a:p>
        </p:txBody>
      </p:sp>
      <p:pic>
        <p:nvPicPr>
          <p:cNvPr id="7" name="Picture 6">
            <a:extLst>
              <a:ext uri="{FF2B5EF4-FFF2-40B4-BE49-F238E27FC236}">
                <a16:creationId xmlns:a16="http://schemas.microsoft.com/office/drawing/2014/main" id="{9AD1E776-D5D4-5B4D-A82D-30B3DAF610D4}"/>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8" name="TextBox 7">
            <a:extLst>
              <a:ext uri="{FF2B5EF4-FFF2-40B4-BE49-F238E27FC236}">
                <a16:creationId xmlns:a16="http://schemas.microsoft.com/office/drawing/2014/main" id="{88C4A572-3B8A-924B-9F68-C43FDD2C166F}"/>
              </a:ext>
            </a:extLst>
          </p:cNvPr>
          <p:cNvSpPr txBox="1"/>
          <p:nvPr/>
        </p:nvSpPr>
        <p:spPr>
          <a:xfrm>
            <a:off x="1043555" y="1157173"/>
            <a:ext cx="10162570" cy="769441"/>
          </a:xfrm>
          <a:prstGeom prst="rect">
            <a:avLst/>
          </a:prstGeom>
          <a:noFill/>
        </p:spPr>
        <p:txBody>
          <a:bodyPr wrap="square" rtlCol="0">
            <a:spAutoFit/>
          </a:bodyPr>
          <a:lstStyle/>
          <a:p>
            <a:r>
              <a:rPr lang="en-US" sz="2200" i="1" dirty="0"/>
              <a:t>An interpretable model that is trained to approximate the predictions of a black box model.</a:t>
            </a:r>
          </a:p>
        </p:txBody>
      </p:sp>
      <p:sp>
        <p:nvSpPr>
          <p:cNvPr id="9" name="Can 8">
            <a:extLst>
              <a:ext uri="{FF2B5EF4-FFF2-40B4-BE49-F238E27FC236}">
                <a16:creationId xmlns:a16="http://schemas.microsoft.com/office/drawing/2014/main" id="{CCF33FD3-93DB-8D44-8BD8-63DF0C16AFB5}"/>
              </a:ext>
            </a:extLst>
          </p:cNvPr>
          <p:cNvSpPr/>
          <p:nvPr/>
        </p:nvSpPr>
        <p:spPr>
          <a:xfrm>
            <a:off x="2495707" y="2551223"/>
            <a:ext cx="1469985" cy="2488557"/>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Input Features</a:t>
            </a:r>
          </a:p>
        </p:txBody>
      </p:sp>
      <p:sp>
        <p:nvSpPr>
          <p:cNvPr id="10" name="Rounded Rectangle 9">
            <a:extLst>
              <a:ext uri="{FF2B5EF4-FFF2-40B4-BE49-F238E27FC236}">
                <a16:creationId xmlns:a16="http://schemas.microsoft.com/office/drawing/2014/main" id="{98ECF8E0-437B-F64B-BFF9-AEAD079D48E0}"/>
              </a:ext>
            </a:extLst>
          </p:cNvPr>
          <p:cNvSpPr/>
          <p:nvPr/>
        </p:nvSpPr>
        <p:spPr>
          <a:xfrm>
            <a:off x="4765677" y="2605725"/>
            <a:ext cx="1801548" cy="8015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Black Box </a:t>
            </a:r>
          </a:p>
        </p:txBody>
      </p:sp>
      <p:sp>
        <p:nvSpPr>
          <p:cNvPr id="13" name="Rounded Rectangle 12">
            <a:extLst>
              <a:ext uri="{FF2B5EF4-FFF2-40B4-BE49-F238E27FC236}">
                <a16:creationId xmlns:a16="http://schemas.microsoft.com/office/drawing/2014/main" id="{A9B4DE99-9CDC-E749-8EA6-3BBA560D0878}"/>
              </a:ext>
            </a:extLst>
          </p:cNvPr>
          <p:cNvSpPr/>
          <p:nvPr/>
        </p:nvSpPr>
        <p:spPr>
          <a:xfrm>
            <a:off x="4765677" y="4157949"/>
            <a:ext cx="1801548" cy="8015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Surrogate</a:t>
            </a:r>
          </a:p>
        </p:txBody>
      </p:sp>
      <p:pic>
        <p:nvPicPr>
          <p:cNvPr id="17" name="Picture 16" descr="Icon&#10;&#10;Description automatically generated">
            <a:extLst>
              <a:ext uri="{FF2B5EF4-FFF2-40B4-BE49-F238E27FC236}">
                <a16:creationId xmlns:a16="http://schemas.microsoft.com/office/drawing/2014/main" id="{0D7A87DE-3C51-5849-B258-32DA0E58F8C5}"/>
              </a:ext>
            </a:extLst>
          </p:cNvPr>
          <p:cNvPicPr>
            <a:picLocks noChangeAspect="1"/>
          </p:cNvPicPr>
          <p:nvPr/>
        </p:nvPicPr>
        <p:blipFill>
          <a:blip r:embed="rId4">
            <a:duotone>
              <a:schemeClr val="accent1">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7477523" y="4157949"/>
            <a:ext cx="384721" cy="769441"/>
          </a:xfrm>
          <a:prstGeom prst="rect">
            <a:avLst/>
          </a:prstGeom>
        </p:spPr>
      </p:pic>
      <p:sp>
        <p:nvSpPr>
          <p:cNvPr id="18" name="TextBox 17">
            <a:extLst>
              <a:ext uri="{FF2B5EF4-FFF2-40B4-BE49-F238E27FC236}">
                <a16:creationId xmlns:a16="http://schemas.microsoft.com/office/drawing/2014/main" id="{2AE5724B-AB68-1C49-90BF-BEF399C2BB06}"/>
              </a:ext>
            </a:extLst>
          </p:cNvPr>
          <p:cNvSpPr txBox="1"/>
          <p:nvPr/>
        </p:nvSpPr>
        <p:spPr>
          <a:xfrm>
            <a:off x="4986312" y="1926614"/>
            <a:ext cx="1367682" cy="369332"/>
          </a:xfrm>
          <a:prstGeom prst="rect">
            <a:avLst/>
          </a:prstGeom>
          <a:noFill/>
        </p:spPr>
        <p:txBody>
          <a:bodyPr wrap="none" rtlCol="0">
            <a:spAutoFit/>
          </a:bodyPr>
          <a:lstStyle/>
          <a:p>
            <a:r>
              <a:rPr lang="en-US" dirty="0"/>
              <a:t>True Labels</a:t>
            </a:r>
          </a:p>
        </p:txBody>
      </p:sp>
      <p:cxnSp>
        <p:nvCxnSpPr>
          <p:cNvPr id="20" name="Straight Arrow Connector 19">
            <a:extLst>
              <a:ext uri="{FF2B5EF4-FFF2-40B4-BE49-F238E27FC236}">
                <a16:creationId xmlns:a16="http://schemas.microsoft.com/office/drawing/2014/main" id="{D7017A36-06BB-AC43-8068-90F3C9B16988}"/>
              </a:ext>
            </a:extLst>
          </p:cNvPr>
          <p:cNvCxnSpPr>
            <a:stCxn id="18" idx="2"/>
            <a:endCxn id="10" idx="0"/>
          </p:cNvCxnSpPr>
          <p:nvPr/>
        </p:nvCxnSpPr>
        <p:spPr>
          <a:xfrm flipH="1">
            <a:off x="5666451" y="2295946"/>
            <a:ext cx="3702" cy="309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C0BCB00-9D43-E445-B0F0-FD1DC4544C1A}"/>
              </a:ext>
            </a:extLst>
          </p:cNvPr>
          <p:cNvSpPr txBox="1"/>
          <p:nvPr/>
        </p:nvSpPr>
        <p:spPr>
          <a:xfrm>
            <a:off x="4723501" y="3609657"/>
            <a:ext cx="1885453" cy="369332"/>
          </a:xfrm>
          <a:prstGeom prst="rect">
            <a:avLst/>
          </a:prstGeom>
          <a:noFill/>
        </p:spPr>
        <p:txBody>
          <a:bodyPr wrap="none" rtlCol="0">
            <a:spAutoFit/>
          </a:bodyPr>
          <a:lstStyle/>
          <a:p>
            <a:r>
              <a:rPr lang="en-US" dirty="0"/>
              <a:t>Predicted Labels</a:t>
            </a:r>
          </a:p>
        </p:txBody>
      </p:sp>
      <p:cxnSp>
        <p:nvCxnSpPr>
          <p:cNvPr id="23" name="Straight Arrow Connector 22">
            <a:extLst>
              <a:ext uri="{FF2B5EF4-FFF2-40B4-BE49-F238E27FC236}">
                <a16:creationId xmlns:a16="http://schemas.microsoft.com/office/drawing/2014/main" id="{B69FFE11-6755-B849-BCAA-8EA62C1289B1}"/>
              </a:ext>
            </a:extLst>
          </p:cNvPr>
          <p:cNvCxnSpPr>
            <a:cxnSpLocks/>
            <a:stCxn id="10" idx="2"/>
            <a:endCxn id="22" idx="0"/>
          </p:cNvCxnSpPr>
          <p:nvPr/>
        </p:nvCxnSpPr>
        <p:spPr>
          <a:xfrm flipH="1">
            <a:off x="5666228" y="3407272"/>
            <a:ext cx="223" cy="202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D942A4-5B10-2342-BE41-1F5CDCAB15EE}"/>
              </a:ext>
            </a:extLst>
          </p:cNvPr>
          <p:cNvCxnSpPr>
            <a:cxnSpLocks/>
            <a:endCxn id="10" idx="1"/>
          </p:cNvCxnSpPr>
          <p:nvPr/>
        </p:nvCxnSpPr>
        <p:spPr>
          <a:xfrm>
            <a:off x="3975216" y="3006499"/>
            <a:ext cx="7904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7DA05D5-BDC5-5A49-9C8A-76BA8C0BF92D}"/>
              </a:ext>
            </a:extLst>
          </p:cNvPr>
          <p:cNvCxnSpPr>
            <a:cxnSpLocks/>
          </p:cNvCxnSpPr>
          <p:nvPr/>
        </p:nvCxnSpPr>
        <p:spPr>
          <a:xfrm>
            <a:off x="3965692" y="4575921"/>
            <a:ext cx="7904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F89D1D1-364F-BA4F-A97D-9BA72664BA9A}"/>
              </a:ext>
            </a:extLst>
          </p:cNvPr>
          <p:cNvCxnSpPr>
            <a:cxnSpLocks/>
            <a:stCxn id="22" idx="2"/>
            <a:endCxn id="13" idx="0"/>
          </p:cNvCxnSpPr>
          <p:nvPr/>
        </p:nvCxnSpPr>
        <p:spPr>
          <a:xfrm>
            <a:off x="5666228" y="3978989"/>
            <a:ext cx="223" cy="178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3040F19-95EB-4740-8517-7D43BA8BC7FF}"/>
              </a:ext>
            </a:extLst>
          </p:cNvPr>
          <p:cNvCxnSpPr>
            <a:cxnSpLocks/>
          </p:cNvCxnSpPr>
          <p:nvPr/>
        </p:nvCxnSpPr>
        <p:spPr>
          <a:xfrm>
            <a:off x="6567225" y="4575921"/>
            <a:ext cx="7904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CDDEFDA-538C-2E47-AC26-AF9E0512B41E}"/>
              </a:ext>
            </a:extLst>
          </p:cNvPr>
          <p:cNvSpPr txBox="1"/>
          <p:nvPr/>
        </p:nvSpPr>
        <p:spPr>
          <a:xfrm>
            <a:off x="7953271" y="4391255"/>
            <a:ext cx="1571264" cy="369332"/>
          </a:xfrm>
          <a:prstGeom prst="rect">
            <a:avLst/>
          </a:prstGeom>
          <a:noFill/>
        </p:spPr>
        <p:txBody>
          <a:bodyPr wrap="none" rtlCol="0">
            <a:spAutoFit/>
          </a:bodyPr>
          <a:lstStyle/>
          <a:p>
            <a:r>
              <a:rPr lang="en-US" dirty="0"/>
              <a:t>Interpretation</a:t>
            </a:r>
          </a:p>
        </p:txBody>
      </p:sp>
    </p:spTree>
    <p:extLst>
      <p:ext uri="{BB962C8B-B14F-4D97-AF65-F5344CB8AC3E}">
        <p14:creationId xmlns:p14="http://schemas.microsoft.com/office/powerpoint/2010/main" val="913888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D28B-F63F-8842-804C-85D289C44745}"/>
              </a:ext>
            </a:extLst>
          </p:cNvPr>
          <p:cNvSpPr>
            <a:spLocks noGrp="1"/>
          </p:cNvSpPr>
          <p:nvPr>
            <p:ph type="ctrTitle"/>
          </p:nvPr>
        </p:nvSpPr>
        <p:spPr>
          <a:xfrm>
            <a:off x="1043554" y="442674"/>
            <a:ext cx="9234309" cy="512448"/>
          </a:xfrm>
        </p:spPr>
        <p:txBody>
          <a:bodyPr/>
          <a:lstStyle/>
          <a:p>
            <a:r>
              <a:rPr lang="en-US" dirty="0"/>
              <a:t>Local Surrogate</a:t>
            </a:r>
          </a:p>
        </p:txBody>
      </p:sp>
      <p:sp>
        <p:nvSpPr>
          <p:cNvPr id="5" name="Date Placeholder 4">
            <a:extLst>
              <a:ext uri="{FF2B5EF4-FFF2-40B4-BE49-F238E27FC236}">
                <a16:creationId xmlns:a16="http://schemas.microsoft.com/office/drawing/2014/main" id="{4305D445-A3BA-CC41-A11F-A37EE06583FA}"/>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7E71ACAF-74A6-0546-B8C7-A274B007AEB0}"/>
              </a:ext>
            </a:extLst>
          </p:cNvPr>
          <p:cNvSpPr>
            <a:spLocks noGrp="1"/>
          </p:cNvSpPr>
          <p:nvPr>
            <p:ph type="sldNum" sz="quarter" idx="4"/>
          </p:nvPr>
        </p:nvSpPr>
        <p:spPr/>
        <p:txBody>
          <a:bodyPr/>
          <a:lstStyle/>
          <a:p>
            <a:fld id="{8A7A6979-0714-4377-B894-6BE4C2D6E202}" type="slidenum">
              <a:rPr lang="en-US" smtClean="0"/>
              <a:pPr/>
              <a:t>22</a:t>
            </a:fld>
            <a:endParaRPr lang="en-US" dirty="0"/>
          </a:p>
        </p:txBody>
      </p:sp>
      <p:pic>
        <p:nvPicPr>
          <p:cNvPr id="7" name="Picture 6">
            <a:extLst>
              <a:ext uri="{FF2B5EF4-FFF2-40B4-BE49-F238E27FC236}">
                <a16:creationId xmlns:a16="http://schemas.microsoft.com/office/drawing/2014/main" id="{9AD1E776-D5D4-5B4D-A82D-30B3DAF610D4}"/>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8" name="TextBox 7">
            <a:extLst>
              <a:ext uri="{FF2B5EF4-FFF2-40B4-BE49-F238E27FC236}">
                <a16:creationId xmlns:a16="http://schemas.microsoft.com/office/drawing/2014/main" id="{88C4A572-3B8A-924B-9F68-C43FDD2C166F}"/>
              </a:ext>
            </a:extLst>
          </p:cNvPr>
          <p:cNvSpPr txBox="1"/>
          <p:nvPr/>
        </p:nvSpPr>
        <p:spPr>
          <a:xfrm>
            <a:off x="1043555" y="1157173"/>
            <a:ext cx="10162570" cy="1785104"/>
          </a:xfrm>
          <a:prstGeom prst="rect">
            <a:avLst/>
          </a:prstGeom>
          <a:noFill/>
        </p:spPr>
        <p:txBody>
          <a:bodyPr wrap="square" rtlCol="0">
            <a:spAutoFit/>
          </a:bodyPr>
          <a:lstStyle/>
          <a:p>
            <a:r>
              <a:rPr lang="en-US" sz="2200" i="1" dirty="0"/>
              <a:t>Train local surrogate models to explain individual predictions.</a:t>
            </a:r>
          </a:p>
          <a:p>
            <a:endParaRPr lang="en-US" sz="2200" b="1" dirty="0"/>
          </a:p>
          <a:p>
            <a:r>
              <a:rPr lang="en-US" sz="2200" b="1" dirty="0"/>
              <a:t>Concrete Implementation:</a:t>
            </a:r>
            <a:r>
              <a:rPr lang="en-US" sz="2200" dirty="0"/>
              <a:t> Local interpretable model-agnostic explanations (LIME) by Ribeiro et al.(2016)</a:t>
            </a:r>
          </a:p>
          <a:p>
            <a:endParaRPr lang="en-US" sz="2200" i="1" dirty="0"/>
          </a:p>
        </p:txBody>
      </p:sp>
      <p:sp>
        <p:nvSpPr>
          <p:cNvPr id="25" name="Can 24">
            <a:extLst>
              <a:ext uri="{FF2B5EF4-FFF2-40B4-BE49-F238E27FC236}">
                <a16:creationId xmlns:a16="http://schemas.microsoft.com/office/drawing/2014/main" id="{0822B668-1333-FF4B-8ECE-9D33CFEDCAEC}"/>
              </a:ext>
            </a:extLst>
          </p:cNvPr>
          <p:cNvSpPr/>
          <p:nvPr/>
        </p:nvSpPr>
        <p:spPr>
          <a:xfrm>
            <a:off x="1086620" y="2938035"/>
            <a:ext cx="1469985" cy="144655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Perturbed </a:t>
            </a:r>
            <a:r>
              <a:rPr lang="en-US" dirty="0" err="1"/>
              <a:t>Daataset</a:t>
            </a:r>
            <a:endParaRPr lang="en-US" dirty="0"/>
          </a:p>
        </p:txBody>
      </p:sp>
      <p:sp>
        <p:nvSpPr>
          <p:cNvPr id="27" name="Rounded Rectangle 26">
            <a:extLst>
              <a:ext uri="{FF2B5EF4-FFF2-40B4-BE49-F238E27FC236}">
                <a16:creationId xmlns:a16="http://schemas.microsoft.com/office/drawing/2014/main" id="{D7CEB193-1994-5746-BA1C-EDCF13D0D7EF}"/>
              </a:ext>
            </a:extLst>
          </p:cNvPr>
          <p:cNvSpPr/>
          <p:nvPr/>
        </p:nvSpPr>
        <p:spPr>
          <a:xfrm>
            <a:off x="3356590" y="2992536"/>
            <a:ext cx="1801548" cy="8015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Black Box </a:t>
            </a:r>
          </a:p>
        </p:txBody>
      </p:sp>
      <p:cxnSp>
        <p:nvCxnSpPr>
          <p:cNvPr id="28" name="Straight Arrow Connector 27">
            <a:extLst>
              <a:ext uri="{FF2B5EF4-FFF2-40B4-BE49-F238E27FC236}">
                <a16:creationId xmlns:a16="http://schemas.microsoft.com/office/drawing/2014/main" id="{1FCF41EB-E6F9-9C49-85FA-79783D12A394}"/>
              </a:ext>
            </a:extLst>
          </p:cNvPr>
          <p:cNvCxnSpPr>
            <a:cxnSpLocks/>
            <a:endCxn id="27" idx="1"/>
          </p:cNvCxnSpPr>
          <p:nvPr/>
        </p:nvCxnSpPr>
        <p:spPr>
          <a:xfrm>
            <a:off x="2566129" y="3393310"/>
            <a:ext cx="7904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1A0069-8D79-6742-8EEA-820AC76A8A41}"/>
              </a:ext>
            </a:extLst>
          </p:cNvPr>
          <p:cNvSpPr txBox="1"/>
          <p:nvPr/>
        </p:nvSpPr>
        <p:spPr>
          <a:xfrm>
            <a:off x="3314414" y="3996468"/>
            <a:ext cx="1885453" cy="369332"/>
          </a:xfrm>
          <a:prstGeom prst="rect">
            <a:avLst/>
          </a:prstGeom>
          <a:noFill/>
        </p:spPr>
        <p:txBody>
          <a:bodyPr wrap="none" rtlCol="0">
            <a:spAutoFit/>
          </a:bodyPr>
          <a:lstStyle/>
          <a:p>
            <a:r>
              <a:rPr lang="en-US" dirty="0"/>
              <a:t>Predicted Labels</a:t>
            </a:r>
          </a:p>
        </p:txBody>
      </p:sp>
      <p:cxnSp>
        <p:nvCxnSpPr>
          <p:cNvPr id="34" name="Straight Arrow Connector 33">
            <a:extLst>
              <a:ext uri="{FF2B5EF4-FFF2-40B4-BE49-F238E27FC236}">
                <a16:creationId xmlns:a16="http://schemas.microsoft.com/office/drawing/2014/main" id="{8A87B09C-DEF3-FB4F-A8E2-B1354CC5FD92}"/>
              </a:ext>
            </a:extLst>
          </p:cNvPr>
          <p:cNvCxnSpPr>
            <a:cxnSpLocks/>
            <a:endCxn id="33" idx="0"/>
          </p:cNvCxnSpPr>
          <p:nvPr/>
        </p:nvCxnSpPr>
        <p:spPr>
          <a:xfrm flipH="1">
            <a:off x="4257141" y="3794083"/>
            <a:ext cx="223" cy="202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6A3B183-DE04-DE4F-8BE4-11BF37D81BBE}"/>
              </a:ext>
            </a:extLst>
          </p:cNvPr>
          <p:cNvCxnSpPr>
            <a:cxnSpLocks/>
          </p:cNvCxnSpPr>
          <p:nvPr/>
        </p:nvCxnSpPr>
        <p:spPr>
          <a:xfrm>
            <a:off x="5582236" y="3393310"/>
            <a:ext cx="24610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8BE2C08-B83E-BC41-ABD9-0ADFE609893F}"/>
              </a:ext>
            </a:extLst>
          </p:cNvPr>
          <p:cNvSpPr txBox="1"/>
          <p:nvPr/>
        </p:nvSpPr>
        <p:spPr>
          <a:xfrm>
            <a:off x="5542175" y="2980805"/>
            <a:ext cx="2520242" cy="1200329"/>
          </a:xfrm>
          <a:prstGeom prst="rect">
            <a:avLst/>
          </a:prstGeom>
          <a:noFill/>
        </p:spPr>
        <p:txBody>
          <a:bodyPr wrap="none" rtlCol="0">
            <a:spAutoFit/>
          </a:bodyPr>
          <a:lstStyle/>
          <a:p>
            <a:pPr algn="ctr"/>
            <a:r>
              <a:rPr lang="en-US" dirty="0"/>
              <a:t>Reweigh Samples</a:t>
            </a:r>
          </a:p>
          <a:p>
            <a:pPr algn="ctr"/>
            <a:endParaRPr lang="en-US" dirty="0"/>
          </a:p>
          <a:p>
            <a:pPr algn="ctr"/>
            <a:r>
              <a:rPr lang="en-US" dirty="0"/>
              <a:t>according to </a:t>
            </a:r>
            <a:r>
              <a:rPr lang="en-US" b="1" dirty="0"/>
              <a:t>proximity</a:t>
            </a:r>
          </a:p>
          <a:p>
            <a:pPr algn="ctr"/>
            <a:r>
              <a:rPr lang="en-US" dirty="0"/>
              <a:t>to instance of interest</a:t>
            </a:r>
          </a:p>
        </p:txBody>
      </p:sp>
      <p:sp>
        <p:nvSpPr>
          <p:cNvPr id="16" name="Rounded Rectangle 15">
            <a:extLst>
              <a:ext uri="{FF2B5EF4-FFF2-40B4-BE49-F238E27FC236}">
                <a16:creationId xmlns:a16="http://schemas.microsoft.com/office/drawing/2014/main" id="{8E014D65-8A61-B84C-B152-3451A42B5F9B}"/>
              </a:ext>
            </a:extLst>
          </p:cNvPr>
          <p:cNvSpPr/>
          <p:nvPr/>
        </p:nvSpPr>
        <p:spPr>
          <a:xfrm>
            <a:off x="702729" y="2658744"/>
            <a:ext cx="4839446" cy="20604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8C37067F-B240-7240-84CF-8DCB05FD8CA9}"/>
              </a:ext>
            </a:extLst>
          </p:cNvPr>
          <p:cNvSpPr/>
          <p:nvPr/>
        </p:nvSpPr>
        <p:spPr>
          <a:xfrm>
            <a:off x="8143708" y="2989536"/>
            <a:ext cx="1801548" cy="8015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Interpretable Model</a:t>
            </a:r>
          </a:p>
        </p:txBody>
      </p:sp>
      <p:pic>
        <p:nvPicPr>
          <p:cNvPr id="41" name="Picture 40" descr="Icon&#10;&#10;Description automatically generated">
            <a:extLst>
              <a:ext uri="{FF2B5EF4-FFF2-40B4-BE49-F238E27FC236}">
                <a16:creationId xmlns:a16="http://schemas.microsoft.com/office/drawing/2014/main" id="{2829E4F2-A47C-164A-9F27-741A5ED3D4ED}"/>
              </a:ext>
            </a:extLst>
          </p:cNvPr>
          <p:cNvPicPr>
            <a:picLocks noChangeAspect="1"/>
          </p:cNvPicPr>
          <p:nvPr/>
        </p:nvPicPr>
        <p:blipFill>
          <a:blip r:embed="rId4">
            <a:duotone>
              <a:schemeClr val="accent1">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8858470" y="4379733"/>
            <a:ext cx="384721" cy="769441"/>
          </a:xfrm>
          <a:prstGeom prst="rect">
            <a:avLst/>
          </a:prstGeom>
        </p:spPr>
      </p:pic>
      <p:sp>
        <p:nvSpPr>
          <p:cNvPr id="42" name="TextBox 41">
            <a:extLst>
              <a:ext uri="{FF2B5EF4-FFF2-40B4-BE49-F238E27FC236}">
                <a16:creationId xmlns:a16="http://schemas.microsoft.com/office/drawing/2014/main" id="{96F4CC63-0F1E-494B-B81B-2F9A8F47F469}"/>
              </a:ext>
            </a:extLst>
          </p:cNvPr>
          <p:cNvSpPr txBox="1"/>
          <p:nvPr/>
        </p:nvSpPr>
        <p:spPr>
          <a:xfrm>
            <a:off x="9317285" y="4613039"/>
            <a:ext cx="1571264" cy="369332"/>
          </a:xfrm>
          <a:prstGeom prst="rect">
            <a:avLst/>
          </a:prstGeom>
          <a:noFill/>
        </p:spPr>
        <p:txBody>
          <a:bodyPr wrap="none" rtlCol="0">
            <a:spAutoFit/>
          </a:bodyPr>
          <a:lstStyle/>
          <a:p>
            <a:r>
              <a:rPr lang="en-US" dirty="0"/>
              <a:t>Interpretation</a:t>
            </a:r>
          </a:p>
        </p:txBody>
      </p:sp>
      <p:cxnSp>
        <p:nvCxnSpPr>
          <p:cNvPr id="43" name="Straight Arrow Connector 42">
            <a:extLst>
              <a:ext uri="{FF2B5EF4-FFF2-40B4-BE49-F238E27FC236}">
                <a16:creationId xmlns:a16="http://schemas.microsoft.com/office/drawing/2014/main" id="{D40B356D-819B-DC49-B88F-E6325C075522}"/>
              </a:ext>
            </a:extLst>
          </p:cNvPr>
          <p:cNvCxnSpPr>
            <a:cxnSpLocks/>
            <a:stCxn id="40" idx="2"/>
            <a:endCxn id="41" idx="0"/>
          </p:cNvCxnSpPr>
          <p:nvPr/>
        </p:nvCxnSpPr>
        <p:spPr>
          <a:xfrm>
            <a:off x="9044482" y="3791083"/>
            <a:ext cx="6349" cy="58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7C9D535-1AF9-804E-95CB-6F76EC16B28F}"/>
              </a:ext>
            </a:extLst>
          </p:cNvPr>
          <p:cNvSpPr txBox="1"/>
          <p:nvPr/>
        </p:nvSpPr>
        <p:spPr>
          <a:xfrm>
            <a:off x="372533" y="5096933"/>
            <a:ext cx="8440131" cy="769441"/>
          </a:xfrm>
          <a:prstGeom prst="rect">
            <a:avLst/>
          </a:prstGeom>
          <a:noFill/>
        </p:spPr>
        <p:txBody>
          <a:bodyPr wrap="none" rtlCol="0">
            <a:spAutoFit/>
          </a:bodyPr>
          <a:lstStyle/>
          <a:p>
            <a:r>
              <a:rPr lang="en-US" sz="2200" dirty="0"/>
              <a:t>- LIME uses exponential smoothing kernel for calculating proximity</a:t>
            </a:r>
          </a:p>
          <a:p>
            <a:r>
              <a:rPr lang="en-US" sz="2200" dirty="0"/>
              <a:t>- Good approximation of predictions locally, not globally</a:t>
            </a:r>
          </a:p>
        </p:txBody>
      </p:sp>
    </p:spTree>
    <p:extLst>
      <p:ext uri="{BB962C8B-B14F-4D97-AF65-F5344CB8AC3E}">
        <p14:creationId xmlns:p14="http://schemas.microsoft.com/office/powerpoint/2010/main" val="3888164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D28B-F63F-8842-804C-85D289C44745}"/>
              </a:ext>
            </a:extLst>
          </p:cNvPr>
          <p:cNvSpPr>
            <a:spLocks noGrp="1"/>
          </p:cNvSpPr>
          <p:nvPr>
            <p:ph type="ctrTitle"/>
          </p:nvPr>
        </p:nvSpPr>
        <p:spPr>
          <a:xfrm>
            <a:off x="1043554" y="442674"/>
            <a:ext cx="9234309" cy="512448"/>
          </a:xfrm>
        </p:spPr>
        <p:txBody>
          <a:bodyPr/>
          <a:lstStyle/>
          <a:p>
            <a:r>
              <a:rPr lang="en-US" dirty="0"/>
              <a:t>Shapley Values</a:t>
            </a:r>
          </a:p>
        </p:txBody>
      </p:sp>
      <p:sp>
        <p:nvSpPr>
          <p:cNvPr id="5" name="Date Placeholder 4">
            <a:extLst>
              <a:ext uri="{FF2B5EF4-FFF2-40B4-BE49-F238E27FC236}">
                <a16:creationId xmlns:a16="http://schemas.microsoft.com/office/drawing/2014/main" id="{4305D445-A3BA-CC41-A11F-A37EE06583FA}"/>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7E71ACAF-74A6-0546-B8C7-A274B007AEB0}"/>
              </a:ext>
            </a:extLst>
          </p:cNvPr>
          <p:cNvSpPr>
            <a:spLocks noGrp="1"/>
          </p:cNvSpPr>
          <p:nvPr>
            <p:ph type="sldNum" sz="quarter" idx="4"/>
          </p:nvPr>
        </p:nvSpPr>
        <p:spPr/>
        <p:txBody>
          <a:bodyPr/>
          <a:lstStyle/>
          <a:p>
            <a:fld id="{8A7A6979-0714-4377-B894-6BE4C2D6E202}" type="slidenum">
              <a:rPr lang="en-US" smtClean="0"/>
              <a:pPr/>
              <a:t>23</a:t>
            </a:fld>
            <a:endParaRPr lang="en-US" dirty="0"/>
          </a:p>
        </p:txBody>
      </p:sp>
      <p:pic>
        <p:nvPicPr>
          <p:cNvPr id="7" name="Picture 6">
            <a:extLst>
              <a:ext uri="{FF2B5EF4-FFF2-40B4-BE49-F238E27FC236}">
                <a16:creationId xmlns:a16="http://schemas.microsoft.com/office/drawing/2014/main" id="{9AD1E776-D5D4-5B4D-A82D-30B3DAF610D4}"/>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8" name="TextBox 7">
            <a:extLst>
              <a:ext uri="{FF2B5EF4-FFF2-40B4-BE49-F238E27FC236}">
                <a16:creationId xmlns:a16="http://schemas.microsoft.com/office/drawing/2014/main" id="{88C4A572-3B8A-924B-9F68-C43FDD2C166F}"/>
              </a:ext>
            </a:extLst>
          </p:cNvPr>
          <p:cNvSpPr txBox="1"/>
          <p:nvPr/>
        </p:nvSpPr>
        <p:spPr>
          <a:xfrm>
            <a:off x="1043554" y="1157173"/>
            <a:ext cx="10834083" cy="769441"/>
          </a:xfrm>
          <a:prstGeom prst="rect">
            <a:avLst/>
          </a:prstGeom>
          <a:noFill/>
        </p:spPr>
        <p:txBody>
          <a:bodyPr wrap="square" rtlCol="0">
            <a:spAutoFit/>
          </a:bodyPr>
          <a:lstStyle/>
          <a:p>
            <a:r>
              <a:rPr lang="en-US" sz="2200" i="1" dirty="0"/>
              <a:t>Explain the prediction of an instance by computing the contribution of each feature to the prediction.</a:t>
            </a:r>
            <a:endParaRPr lang="en-US" sz="2200" b="1" dirty="0"/>
          </a:p>
        </p:txBody>
      </p:sp>
      <p:sp>
        <p:nvSpPr>
          <p:cNvPr id="12" name="Text Placeholder 3">
            <a:extLst>
              <a:ext uri="{FF2B5EF4-FFF2-40B4-BE49-F238E27FC236}">
                <a16:creationId xmlns:a16="http://schemas.microsoft.com/office/drawing/2014/main" id="{44E3A2BF-C339-C942-AD6B-A7DAE1886395}"/>
              </a:ext>
            </a:extLst>
          </p:cNvPr>
          <p:cNvSpPr>
            <a:spLocks noGrp="1"/>
          </p:cNvSpPr>
          <p:nvPr>
            <p:ph type="body" sz="quarter" idx="14"/>
          </p:nvPr>
        </p:nvSpPr>
        <p:spPr>
          <a:xfrm>
            <a:off x="711111" y="2120359"/>
            <a:ext cx="6604089" cy="3411537"/>
          </a:xfrm>
        </p:spPr>
        <p:txBody>
          <a:bodyPr/>
          <a:lstStyle/>
          <a:p>
            <a:pPr lvl="1"/>
            <a:r>
              <a:rPr lang="en-US" sz="2200" dirty="0"/>
              <a:t>A method from coalitional game theory (Shapley, 1953)</a:t>
            </a:r>
          </a:p>
          <a:p>
            <a:pPr lvl="1"/>
            <a:r>
              <a:rPr lang="en-US" sz="2200" dirty="0"/>
              <a:t>Assign payouts to players(features) depending on their contribution to the total payout (prediction)</a:t>
            </a:r>
          </a:p>
          <a:p>
            <a:pPr lvl="1"/>
            <a:r>
              <a:rPr lang="en-US" sz="2200" dirty="0"/>
              <a:t>SHAP (</a:t>
            </a:r>
            <a:r>
              <a:rPr lang="en-US" sz="2200" dirty="0" err="1"/>
              <a:t>SHapley</a:t>
            </a:r>
            <a:r>
              <a:rPr lang="en-US" sz="2200" dirty="0"/>
              <a:t> Additive </a:t>
            </a:r>
            <a:r>
              <a:rPr lang="en-US" sz="2200" dirty="0" err="1"/>
              <a:t>exPlanations</a:t>
            </a:r>
            <a:r>
              <a:rPr lang="en-US" sz="2200" dirty="0"/>
              <a:t>) by Lundberg and Lee (2017) connects it to LIME</a:t>
            </a:r>
          </a:p>
          <a:p>
            <a:pPr marL="0" indent="0">
              <a:buNone/>
            </a:pPr>
            <a:endParaRPr lang="en-US" sz="2400" dirty="0"/>
          </a:p>
        </p:txBody>
      </p:sp>
      <p:pic>
        <p:nvPicPr>
          <p:cNvPr id="14338" name="Picture 2" descr="One sample repetition to estimate the contribution of `cat-banned` to the prediction when added to the coalition of `park-nearby` and `area-50`.">
            <a:extLst>
              <a:ext uri="{FF2B5EF4-FFF2-40B4-BE49-F238E27FC236}">
                <a16:creationId xmlns:a16="http://schemas.microsoft.com/office/drawing/2014/main" id="{483F1690-6C20-854D-8073-64167EC68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360" y="2015678"/>
            <a:ext cx="4053529" cy="296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03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a:xfrm>
            <a:off x="2269067" y="1505441"/>
            <a:ext cx="7704666" cy="2457917"/>
          </a:xfrm>
        </p:spPr>
        <p:txBody>
          <a:bodyPr/>
          <a:lstStyle/>
          <a:p>
            <a:r>
              <a:rPr lang="en-US" sz="8800" dirty="0"/>
              <a:t>Interpretability</a:t>
            </a:r>
            <a:endParaRPr lang="en-US" dirty="0"/>
          </a:p>
        </p:txBody>
      </p:sp>
      <p:sp>
        <p:nvSpPr>
          <p:cNvPr id="3" name="Subtitle">
            <a:extLst>
              <a:ext uri="{FF2B5EF4-FFF2-40B4-BE49-F238E27FC236}">
                <a16:creationId xmlns:a16="http://schemas.microsoft.com/office/drawing/2014/main" id="{1AD992F9-30A9-E64B-A6C3-8EE29DCD6203}"/>
              </a:ext>
            </a:extLst>
          </p:cNvPr>
          <p:cNvSpPr>
            <a:spLocks noGrp="1"/>
          </p:cNvSpPr>
          <p:nvPr>
            <p:ph type="subTitle" idx="1"/>
          </p:nvPr>
        </p:nvSpPr>
        <p:spPr>
          <a:xfrm>
            <a:off x="2648276" y="2706475"/>
            <a:ext cx="6895463" cy="553998"/>
          </a:xfrm>
        </p:spPr>
        <p:txBody>
          <a:bodyPr/>
          <a:lstStyle/>
          <a:p>
            <a:r>
              <a:rPr lang="en-US" dirty="0"/>
              <a:t>in Reinforcement Learning Tasks</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049DC8E1-D369-0F48-9062-BB068AFD07CE}" type="datetime1">
              <a:rPr lang="en-US" smtClean="0"/>
              <a:pPr/>
              <a:t>1/10/26</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9" name="Picture 8">
            <a:extLst>
              <a:ext uri="{FF2B5EF4-FFF2-40B4-BE49-F238E27FC236}">
                <a16:creationId xmlns:a16="http://schemas.microsoft.com/office/drawing/2014/main" id="{6BE46EB1-996C-824E-AA3D-1906D85921FC}"/>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1496874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D28B-F63F-8842-804C-85D289C44745}"/>
              </a:ext>
            </a:extLst>
          </p:cNvPr>
          <p:cNvSpPr>
            <a:spLocks noGrp="1"/>
          </p:cNvSpPr>
          <p:nvPr>
            <p:ph type="ctrTitle"/>
          </p:nvPr>
        </p:nvSpPr>
        <p:spPr>
          <a:xfrm>
            <a:off x="1043554" y="442674"/>
            <a:ext cx="9234309" cy="512448"/>
          </a:xfrm>
        </p:spPr>
        <p:txBody>
          <a:bodyPr/>
          <a:lstStyle/>
          <a:p>
            <a:r>
              <a:rPr lang="en-US" dirty="0"/>
              <a:t>Explainable Reinforcement Learning </a:t>
            </a:r>
          </a:p>
        </p:txBody>
      </p:sp>
      <p:sp>
        <p:nvSpPr>
          <p:cNvPr id="4" name="Text Placeholder 3">
            <a:extLst>
              <a:ext uri="{FF2B5EF4-FFF2-40B4-BE49-F238E27FC236}">
                <a16:creationId xmlns:a16="http://schemas.microsoft.com/office/drawing/2014/main" id="{3C3AD59C-D426-894C-AE53-3B0EF30013CE}"/>
              </a:ext>
            </a:extLst>
          </p:cNvPr>
          <p:cNvSpPr>
            <a:spLocks noGrp="1"/>
          </p:cNvSpPr>
          <p:nvPr>
            <p:ph type="body" sz="quarter" idx="14"/>
          </p:nvPr>
        </p:nvSpPr>
        <p:spPr>
          <a:xfrm>
            <a:off x="1043554" y="1723231"/>
            <a:ext cx="8303646" cy="3411537"/>
          </a:xfrm>
        </p:spPr>
        <p:txBody>
          <a:bodyPr/>
          <a:lstStyle/>
          <a:p>
            <a:r>
              <a:rPr lang="en-US" sz="2400" dirty="0"/>
              <a:t>Programmatically Interpretable RL</a:t>
            </a:r>
          </a:p>
          <a:p>
            <a:r>
              <a:rPr lang="en-US" sz="2400" dirty="0"/>
              <a:t>Hierarchical Policies</a:t>
            </a:r>
          </a:p>
          <a:p>
            <a:r>
              <a:rPr lang="en-US" sz="2400" dirty="0"/>
              <a:t>Linear Model U-Trees</a:t>
            </a:r>
          </a:p>
          <a:p>
            <a:pPr marL="0" indent="0">
              <a:buNone/>
            </a:pPr>
            <a:endParaRPr lang="en-US" sz="2400" dirty="0"/>
          </a:p>
        </p:txBody>
      </p:sp>
      <p:sp>
        <p:nvSpPr>
          <p:cNvPr id="5" name="Date Placeholder 4">
            <a:extLst>
              <a:ext uri="{FF2B5EF4-FFF2-40B4-BE49-F238E27FC236}">
                <a16:creationId xmlns:a16="http://schemas.microsoft.com/office/drawing/2014/main" id="{4305D445-A3BA-CC41-A11F-A37EE06583FA}"/>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7E71ACAF-74A6-0546-B8C7-A274B007AEB0}"/>
              </a:ext>
            </a:extLst>
          </p:cNvPr>
          <p:cNvSpPr>
            <a:spLocks noGrp="1"/>
          </p:cNvSpPr>
          <p:nvPr>
            <p:ph type="sldNum" sz="quarter" idx="4"/>
          </p:nvPr>
        </p:nvSpPr>
        <p:spPr/>
        <p:txBody>
          <a:bodyPr/>
          <a:lstStyle/>
          <a:p>
            <a:fld id="{8A7A6979-0714-4377-B894-6BE4C2D6E202}" type="slidenum">
              <a:rPr lang="en-US" smtClean="0"/>
              <a:pPr/>
              <a:t>25</a:t>
            </a:fld>
            <a:endParaRPr lang="en-US" dirty="0"/>
          </a:p>
        </p:txBody>
      </p:sp>
      <p:pic>
        <p:nvPicPr>
          <p:cNvPr id="7" name="Picture 6">
            <a:extLst>
              <a:ext uri="{FF2B5EF4-FFF2-40B4-BE49-F238E27FC236}">
                <a16:creationId xmlns:a16="http://schemas.microsoft.com/office/drawing/2014/main" id="{9AD1E776-D5D4-5B4D-A82D-30B3DAF610D4}"/>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2796516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D28B-F63F-8842-804C-85D289C44745}"/>
              </a:ext>
            </a:extLst>
          </p:cNvPr>
          <p:cNvSpPr>
            <a:spLocks noGrp="1"/>
          </p:cNvSpPr>
          <p:nvPr>
            <p:ph type="ctrTitle"/>
          </p:nvPr>
        </p:nvSpPr>
        <p:spPr>
          <a:xfrm>
            <a:off x="1043554" y="442674"/>
            <a:ext cx="9234309" cy="512448"/>
          </a:xfrm>
        </p:spPr>
        <p:txBody>
          <a:bodyPr/>
          <a:lstStyle/>
          <a:p>
            <a:r>
              <a:rPr lang="en-US" dirty="0"/>
              <a:t>PIRL</a:t>
            </a:r>
          </a:p>
        </p:txBody>
      </p:sp>
      <p:sp>
        <p:nvSpPr>
          <p:cNvPr id="5" name="Date Placeholder 4">
            <a:extLst>
              <a:ext uri="{FF2B5EF4-FFF2-40B4-BE49-F238E27FC236}">
                <a16:creationId xmlns:a16="http://schemas.microsoft.com/office/drawing/2014/main" id="{4305D445-A3BA-CC41-A11F-A37EE06583FA}"/>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7E71ACAF-74A6-0546-B8C7-A274B007AEB0}"/>
              </a:ext>
            </a:extLst>
          </p:cNvPr>
          <p:cNvSpPr>
            <a:spLocks noGrp="1"/>
          </p:cNvSpPr>
          <p:nvPr>
            <p:ph type="sldNum" sz="quarter" idx="4"/>
          </p:nvPr>
        </p:nvSpPr>
        <p:spPr/>
        <p:txBody>
          <a:bodyPr/>
          <a:lstStyle/>
          <a:p>
            <a:fld id="{8A7A6979-0714-4377-B894-6BE4C2D6E202}" type="slidenum">
              <a:rPr lang="en-US" smtClean="0"/>
              <a:pPr/>
              <a:t>26</a:t>
            </a:fld>
            <a:endParaRPr lang="en-US" dirty="0"/>
          </a:p>
        </p:txBody>
      </p:sp>
      <p:pic>
        <p:nvPicPr>
          <p:cNvPr id="7" name="Picture 6">
            <a:extLst>
              <a:ext uri="{FF2B5EF4-FFF2-40B4-BE49-F238E27FC236}">
                <a16:creationId xmlns:a16="http://schemas.microsoft.com/office/drawing/2014/main" id="{9AD1E776-D5D4-5B4D-A82D-30B3DAF610D4}"/>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8" name="TextBox 7">
            <a:extLst>
              <a:ext uri="{FF2B5EF4-FFF2-40B4-BE49-F238E27FC236}">
                <a16:creationId xmlns:a16="http://schemas.microsoft.com/office/drawing/2014/main" id="{88C4A572-3B8A-924B-9F68-C43FDD2C166F}"/>
              </a:ext>
            </a:extLst>
          </p:cNvPr>
          <p:cNvSpPr txBox="1"/>
          <p:nvPr/>
        </p:nvSpPr>
        <p:spPr>
          <a:xfrm>
            <a:off x="859721" y="1145946"/>
            <a:ext cx="10346403" cy="769441"/>
          </a:xfrm>
          <a:prstGeom prst="rect">
            <a:avLst/>
          </a:prstGeom>
          <a:noFill/>
        </p:spPr>
        <p:txBody>
          <a:bodyPr wrap="square" rtlCol="0">
            <a:spAutoFit/>
          </a:bodyPr>
          <a:lstStyle/>
          <a:p>
            <a:r>
              <a:rPr lang="en-US" sz="2200" i="1" dirty="0"/>
              <a:t>Programmatically Interpretable Reinforcement Learning framework by Verma et al. (2018) </a:t>
            </a:r>
          </a:p>
        </p:txBody>
      </p:sp>
      <p:sp>
        <p:nvSpPr>
          <p:cNvPr id="12" name="Text Placeholder 3">
            <a:extLst>
              <a:ext uri="{FF2B5EF4-FFF2-40B4-BE49-F238E27FC236}">
                <a16:creationId xmlns:a16="http://schemas.microsoft.com/office/drawing/2014/main" id="{44E3A2BF-C339-C942-AD6B-A7DAE1886395}"/>
              </a:ext>
            </a:extLst>
          </p:cNvPr>
          <p:cNvSpPr>
            <a:spLocks noGrp="1"/>
          </p:cNvSpPr>
          <p:nvPr>
            <p:ph type="body" sz="quarter" idx="14"/>
          </p:nvPr>
        </p:nvSpPr>
        <p:spPr>
          <a:xfrm>
            <a:off x="711111" y="2120359"/>
            <a:ext cx="10346402" cy="3411537"/>
          </a:xfrm>
        </p:spPr>
        <p:txBody>
          <a:bodyPr/>
          <a:lstStyle/>
          <a:p>
            <a:pPr lvl="1"/>
            <a:r>
              <a:rPr lang="en-US" sz="2200" dirty="0"/>
              <a:t>A policy is represented using a high-level, domain-specific, human-readable programming language. </a:t>
            </a:r>
          </a:p>
          <a:p>
            <a:pPr lvl="1"/>
            <a:r>
              <a:rPr lang="en-US" sz="2200" dirty="0"/>
              <a:t>Mimics Deep Reinforcement Learning model (DRL)</a:t>
            </a:r>
          </a:p>
          <a:p>
            <a:pPr lvl="1"/>
            <a:r>
              <a:rPr lang="en-US" sz="2200" i="1" dirty="0" err="1"/>
              <a:t>Neurally</a:t>
            </a:r>
            <a:r>
              <a:rPr lang="en-US" sz="2200" i="1" dirty="0"/>
              <a:t> Directed Program Search(NDPS): </a:t>
            </a:r>
            <a:r>
              <a:rPr lang="en-US" sz="2200" dirty="0"/>
              <a:t>Uses DRL to compute a policy which is used as a neural ‘oracle’ to direct the policy search for a policy that is as close as possible to the neural oracle. </a:t>
            </a:r>
          </a:p>
          <a:p>
            <a:pPr marL="0" indent="0">
              <a:buNone/>
            </a:pPr>
            <a:endParaRPr lang="en-US" sz="2400" dirty="0"/>
          </a:p>
        </p:txBody>
      </p:sp>
    </p:spTree>
    <p:extLst>
      <p:ext uri="{BB962C8B-B14F-4D97-AF65-F5344CB8AC3E}">
        <p14:creationId xmlns:p14="http://schemas.microsoft.com/office/powerpoint/2010/main" val="1273588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7827-D012-EE44-8064-DAC74E30228A}"/>
              </a:ext>
            </a:extLst>
          </p:cNvPr>
          <p:cNvSpPr>
            <a:spLocks noGrp="1"/>
          </p:cNvSpPr>
          <p:nvPr>
            <p:ph type="ctrTitle"/>
          </p:nvPr>
        </p:nvSpPr>
        <p:spPr>
          <a:xfrm>
            <a:off x="1043554" y="442674"/>
            <a:ext cx="9234309" cy="1011046"/>
          </a:xfrm>
        </p:spPr>
        <p:txBody>
          <a:bodyPr/>
          <a:lstStyle/>
          <a:p>
            <a:r>
              <a:rPr lang="en-US" dirty="0"/>
              <a:t>Hierarchical Policies </a:t>
            </a:r>
            <a:br>
              <a:rPr lang="en-US" dirty="0"/>
            </a:br>
            <a:endParaRPr lang="en-US" dirty="0"/>
          </a:p>
        </p:txBody>
      </p:sp>
      <p:sp>
        <p:nvSpPr>
          <p:cNvPr id="4" name="Text Placeholder 3">
            <a:extLst>
              <a:ext uri="{FF2B5EF4-FFF2-40B4-BE49-F238E27FC236}">
                <a16:creationId xmlns:a16="http://schemas.microsoft.com/office/drawing/2014/main" id="{44D4E43F-19A6-474C-AA48-CE7828B7658B}"/>
              </a:ext>
            </a:extLst>
          </p:cNvPr>
          <p:cNvSpPr>
            <a:spLocks noGrp="1"/>
          </p:cNvSpPr>
          <p:nvPr>
            <p:ph type="body" sz="quarter" idx="14"/>
          </p:nvPr>
        </p:nvSpPr>
        <p:spPr>
          <a:xfrm>
            <a:off x="468859" y="2253942"/>
            <a:ext cx="5191849" cy="3411537"/>
          </a:xfrm>
        </p:spPr>
        <p:txBody>
          <a:bodyPr/>
          <a:lstStyle/>
          <a:p>
            <a:pPr lvl="1"/>
            <a:r>
              <a:rPr lang="en-US" sz="2200" dirty="0"/>
              <a:t>Complex task decomposed into several simpler subtasks. </a:t>
            </a:r>
          </a:p>
          <a:p>
            <a:pPr lvl="1"/>
            <a:r>
              <a:rPr lang="en-US" sz="2200" dirty="0"/>
              <a:t>Each task is described by a human instruction (e.g. ‘stack blue’)</a:t>
            </a:r>
          </a:p>
          <a:p>
            <a:pPr lvl="1"/>
            <a:r>
              <a:rPr lang="en-US" sz="2200" dirty="0"/>
              <a:t>Agents can only access learnt skills through these descriptions </a:t>
            </a:r>
          </a:p>
          <a:p>
            <a:endParaRPr lang="en-US" sz="2200" dirty="0"/>
          </a:p>
          <a:p>
            <a:endParaRPr lang="en-US" dirty="0"/>
          </a:p>
          <a:p>
            <a:endParaRPr lang="en-US" dirty="0"/>
          </a:p>
        </p:txBody>
      </p:sp>
      <p:sp>
        <p:nvSpPr>
          <p:cNvPr id="5" name="Date Placeholder 4">
            <a:extLst>
              <a:ext uri="{FF2B5EF4-FFF2-40B4-BE49-F238E27FC236}">
                <a16:creationId xmlns:a16="http://schemas.microsoft.com/office/drawing/2014/main" id="{63AEDEF3-23F8-004C-9806-AED781020E92}"/>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902AD5D7-141D-AF4F-B332-B749E32229EB}"/>
              </a:ext>
            </a:extLst>
          </p:cNvPr>
          <p:cNvSpPr>
            <a:spLocks noGrp="1"/>
          </p:cNvSpPr>
          <p:nvPr>
            <p:ph type="sldNum" sz="quarter" idx="4"/>
          </p:nvPr>
        </p:nvSpPr>
        <p:spPr/>
        <p:txBody>
          <a:bodyPr/>
          <a:lstStyle/>
          <a:p>
            <a:fld id="{8A7A6979-0714-4377-B894-6BE4C2D6E202}" type="slidenum">
              <a:rPr lang="en-US" smtClean="0"/>
              <a:pPr/>
              <a:t>27</a:t>
            </a:fld>
            <a:endParaRPr lang="en-US" dirty="0"/>
          </a:p>
        </p:txBody>
      </p:sp>
      <p:pic>
        <p:nvPicPr>
          <p:cNvPr id="7" name="Picture 6">
            <a:extLst>
              <a:ext uri="{FF2B5EF4-FFF2-40B4-BE49-F238E27FC236}">
                <a16:creationId xmlns:a16="http://schemas.microsoft.com/office/drawing/2014/main" id="{55E3B777-D3EC-444E-B41F-60A859FD4CE0}"/>
              </a:ext>
            </a:extLst>
          </p:cNvPr>
          <p:cNvPicPr>
            <a:picLocks noChangeAspect="1"/>
          </p:cNvPicPr>
          <p:nvPr/>
        </p:nvPicPr>
        <p:blipFill rotWithShape="1">
          <a:blip r:embed="rId3"/>
          <a:srcRect l="2778" t="5720"/>
          <a:stretch/>
        </p:blipFill>
        <p:spPr>
          <a:xfrm>
            <a:off x="5660708" y="1967627"/>
            <a:ext cx="6062433" cy="2922745"/>
          </a:xfrm>
          <a:prstGeom prst="rect">
            <a:avLst/>
          </a:prstGeom>
        </p:spPr>
      </p:pic>
      <p:pic>
        <p:nvPicPr>
          <p:cNvPr id="8" name="Picture 7">
            <a:extLst>
              <a:ext uri="{FF2B5EF4-FFF2-40B4-BE49-F238E27FC236}">
                <a16:creationId xmlns:a16="http://schemas.microsoft.com/office/drawing/2014/main" id="{AD563B9D-D1CE-654D-8F5E-67C6B14B2424}"/>
              </a:ext>
            </a:extLst>
          </p:cNvPr>
          <p:cNvPicPr>
            <a:picLocks noChangeAspect="1"/>
          </p:cNvPicPr>
          <p:nvPr/>
        </p:nvPicPr>
        <p:blipFill>
          <a:blip r:embed="rId4"/>
          <a:stretch>
            <a:fillRect/>
          </a:stretch>
        </p:blipFill>
        <p:spPr>
          <a:xfrm>
            <a:off x="1071700" y="5983162"/>
            <a:ext cx="4318000" cy="457200"/>
          </a:xfrm>
          <a:prstGeom prst="rect">
            <a:avLst/>
          </a:prstGeom>
        </p:spPr>
      </p:pic>
      <p:sp>
        <p:nvSpPr>
          <p:cNvPr id="9" name="TextBox 8">
            <a:extLst>
              <a:ext uri="{FF2B5EF4-FFF2-40B4-BE49-F238E27FC236}">
                <a16:creationId xmlns:a16="http://schemas.microsoft.com/office/drawing/2014/main" id="{795F704D-C23C-F84C-9686-ED141F10B2C2}"/>
              </a:ext>
            </a:extLst>
          </p:cNvPr>
          <p:cNvSpPr txBox="1"/>
          <p:nvPr/>
        </p:nvSpPr>
        <p:spPr>
          <a:xfrm>
            <a:off x="859721" y="1145946"/>
            <a:ext cx="10346403" cy="769441"/>
          </a:xfrm>
          <a:prstGeom prst="rect">
            <a:avLst/>
          </a:prstGeom>
          <a:noFill/>
        </p:spPr>
        <p:txBody>
          <a:bodyPr wrap="square" rtlCol="0">
            <a:spAutoFit/>
          </a:bodyPr>
          <a:lstStyle/>
          <a:p>
            <a:r>
              <a:rPr lang="en-US" sz="2200" i="1" dirty="0"/>
              <a:t>Hierarchical and Interpretable Skill Acquisition in Multi-task Reinforcement Learning by Shu et al.(2017) </a:t>
            </a:r>
          </a:p>
        </p:txBody>
      </p:sp>
    </p:spTree>
    <p:extLst>
      <p:ext uri="{BB962C8B-B14F-4D97-AF65-F5344CB8AC3E}">
        <p14:creationId xmlns:p14="http://schemas.microsoft.com/office/powerpoint/2010/main" val="1910956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7827-D012-EE44-8064-DAC74E30228A}"/>
              </a:ext>
            </a:extLst>
          </p:cNvPr>
          <p:cNvSpPr>
            <a:spLocks noGrp="1"/>
          </p:cNvSpPr>
          <p:nvPr>
            <p:ph type="ctrTitle"/>
          </p:nvPr>
        </p:nvSpPr>
        <p:spPr>
          <a:xfrm>
            <a:off x="1043554" y="442674"/>
            <a:ext cx="9234309" cy="512448"/>
          </a:xfrm>
        </p:spPr>
        <p:txBody>
          <a:bodyPr/>
          <a:lstStyle/>
          <a:p>
            <a:r>
              <a:rPr lang="en-US" dirty="0"/>
              <a:t>Linear Model U-Trees</a:t>
            </a:r>
          </a:p>
        </p:txBody>
      </p:sp>
      <p:sp>
        <p:nvSpPr>
          <p:cNvPr id="4" name="Text Placeholder 3">
            <a:extLst>
              <a:ext uri="{FF2B5EF4-FFF2-40B4-BE49-F238E27FC236}">
                <a16:creationId xmlns:a16="http://schemas.microsoft.com/office/drawing/2014/main" id="{44D4E43F-19A6-474C-AA48-CE7828B7658B}"/>
              </a:ext>
            </a:extLst>
          </p:cNvPr>
          <p:cNvSpPr>
            <a:spLocks noGrp="1"/>
          </p:cNvSpPr>
          <p:nvPr>
            <p:ph type="body" sz="quarter" idx="14"/>
          </p:nvPr>
        </p:nvSpPr>
        <p:spPr>
          <a:xfrm>
            <a:off x="468859" y="2031470"/>
            <a:ext cx="10737265" cy="3411537"/>
          </a:xfrm>
        </p:spPr>
        <p:txBody>
          <a:bodyPr>
            <a:normAutofit/>
          </a:bodyPr>
          <a:lstStyle/>
          <a:p>
            <a:pPr lvl="1"/>
            <a:r>
              <a:rPr lang="en-US" sz="2200" dirty="0"/>
              <a:t>Approximates the predictions of an accurate, but complex model by mimicking the model’s Q-function </a:t>
            </a:r>
          </a:p>
          <a:p>
            <a:pPr lvl="1"/>
            <a:r>
              <a:rPr lang="en-US" sz="2200" dirty="0"/>
              <a:t>Records the state-action pairs and the resulting Q-values as ‘soft supervision labels’ </a:t>
            </a:r>
          </a:p>
          <a:p>
            <a:endParaRPr lang="en-US" dirty="0"/>
          </a:p>
          <a:p>
            <a:endParaRPr lang="en-US" dirty="0"/>
          </a:p>
        </p:txBody>
      </p:sp>
      <p:sp>
        <p:nvSpPr>
          <p:cNvPr id="5" name="Date Placeholder 4">
            <a:extLst>
              <a:ext uri="{FF2B5EF4-FFF2-40B4-BE49-F238E27FC236}">
                <a16:creationId xmlns:a16="http://schemas.microsoft.com/office/drawing/2014/main" id="{63AEDEF3-23F8-004C-9806-AED781020E92}"/>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902AD5D7-141D-AF4F-B332-B749E32229EB}"/>
              </a:ext>
            </a:extLst>
          </p:cNvPr>
          <p:cNvSpPr>
            <a:spLocks noGrp="1"/>
          </p:cNvSpPr>
          <p:nvPr>
            <p:ph type="sldNum" sz="quarter" idx="4"/>
          </p:nvPr>
        </p:nvSpPr>
        <p:spPr/>
        <p:txBody>
          <a:bodyPr/>
          <a:lstStyle/>
          <a:p>
            <a:fld id="{8A7A6979-0714-4377-B894-6BE4C2D6E202}" type="slidenum">
              <a:rPr lang="en-US" smtClean="0"/>
              <a:pPr/>
              <a:t>28</a:t>
            </a:fld>
            <a:endParaRPr lang="en-US" dirty="0"/>
          </a:p>
        </p:txBody>
      </p:sp>
      <p:pic>
        <p:nvPicPr>
          <p:cNvPr id="8" name="Picture 7">
            <a:extLst>
              <a:ext uri="{FF2B5EF4-FFF2-40B4-BE49-F238E27FC236}">
                <a16:creationId xmlns:a16="http://schemas.microsoft.com/office/drawing/2014/main" id="{AD563B9D-D1CE-654D-8F5E-67C6B14B2424}"/>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9" name="TextBox 8">
            <a:extLst>
              <a:ext uri="{FF2B5EF4-FFF2-40B4-BE49-F238E27FC236}">
                <a16:creationId xmlns:a16="http://schemas.microsoft.com/office/drawing/2014/main" id="{795F704D-C23C-F84C-9686-ED141F10B2C2}"/>
              </a:ext>
            </a:extLst>
          </p:cNvPr>
          <p:cNvSpPr txBox="1"/>
          <p:nvPr/>
        </p:nvSpPr>
        <p:spPr>
          <a:xfrm>
            <a:off x="859721" y="1145946"/>
            <a:ext cx="10346403" cy="769441"/>
          </a:xfrm>
          <a:prstGeom prst="rect">
            <a:avLst/>
          </a:prstGeom>
          <a:noFill/>
        </p:spPr>
        <p:txBody>
          <a:bodyPr wrap="square" rtlCol="0">
            <a:spAutoFit/>
          </a:bodyPr>
          <a:lstStyle/>
          <a:p>
            <a:r>
              <a:rPr lang="en-US" sz="2200" i="1" dirty="0"/>
              <a:t>Toward Interpretable Deep Reinforcement Learning with Linear Model U-Trees </a:t>
            </a:r>
          </a:p>
          <a:p>
            <a:r>
              <a:rPr lang="en-US" sz="2200" i="1" dirty="0"/>
              <a:t> by Liu et al.(2019) </a:t>
            </a:r>
          </a:p>
        </p:txBody>
      </p:sp>
      <p:pic>
        <p:nvPicPr>
          <p:cNvPr id="22529" name="Picture 1" descr="page4image3402274880">
            <a:extLst>
              <a:ext uri="{FF2B5EF4-FFF2-40B4-BE49-F238E27FC236}">
                <a16:creationId xmlns:a16="http://schemas.microsoft.com/office/drawing/2014/main" id="{B4F60EEA-3C9E-8C44-8106-8784BF884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748" y="3204869"/>
            <a:ext cx="8038503" cy="250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6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0AF2-248E-5D42-88C1-BA0F574B10C2}"/>
              </a:ext>
            </a:extLst>
          </p:cNvPr>
          <p:cNvSpPr>
            <a:spLocks noGrp="1"/>
          </p:cNvSpPr>
          <p:nvPr>
            <p:ph type="ctrTitle"/>
          </p:nvPr>
        </p:nvSpPr>
        <p:spPr/>
        <p:txBody>
          <a:bodyPr/>
          <a:lstStyle/>
          <a:p>
            <a:r>
              <a:rPr lang="en-US" dirty="0"/>
              <a:t>References</a:t>
            </a:r>
          </a:p>
        </p:txBody>
      </p:sp>
      <p:sp>
        <p:nvSpPr>
          <p:cNvPr id="4" name="Text Placeholder 3">
            <a:extLst>
              <a:ext uri="{FF2B5EF4-FFF2-40B4-BE49-F238E27FC236}">
                <a16:creationId xmlns:a16="http://schemas.microsoft.com/office/drawing/2014/main" id="{45D40A8A-FFD5-684B-AC78-2A0CE1F93655}"/>
              </a:ext>
            </a:extLst>
          </p:cNvPr>
          <p:cNvSpPr>
            <a:spLocks noGrp="1"/>
          </p:cNvSpPr>
          <p:nvPr>
            <p:ph type="body" sz="quarter" idx="14"/>
          </p:nvPr>
        </p:nvSpPr>
        <p:spPr>
          <a:xfrm>
            <a:off x="1043553" y="1128150"/>
            <a:ext cx="10130989" cy="4906890"/>
          </a:xfrm>
        </p:spPr>
        <p:txBody>
          <a:bodyPr>
            <a:normAutofit fontScale="92500" lnSpcReduction="20000"/>
          </a:bodyPr>
          <a:lstStyle/>
          <a:p>
            <a:r>
              <a:rPr lang="en-US" dirty="0"/>
              <a:t>Miller, Tim. "Explanation in artificial intelligence: Insights from the social sciences." </a:t>
            </a:r>
            <a:r>
              <a:rPr lang="en-US" dirty="0" err="1"/>
              <a:t>arXiv</a:t>
            </a:r>
            <a:r>
              <a:rPr lang="en-US" dirty="0"/>
              <a:t> Preprint arXiv:1706.07269. (2017)</a:t>
            </a:r>
          </a:p>
          <a:p>
            <a:r>
              <a:rPr lang="en-US" dirty="0" err="1"/>
              <a:t>Breiman</a:t>
            </a:r>
            <a:r>
              <a:rPr lang="en-US" dirty="0"/>
              <a:t>, </a:t>
            </a:r>
            <a:r>
              <a:rPr lang="en-US" dirty="0" err="1"/>
              <a:t>Leo.“Random</a:t>
            </a:r>
            <a:r>
              <a:rPr lang="en-US" dirty="0"/>
              <a:t> Forests.” Machine Learning 45 (1). Springer: 5-32 (2001)</a:t>
            </a:r>
          </a:p>
          <a:p>
            <a:r>
              <a:rPr lang="en-US" dirty="0"/>
              <a:t>Fisher, Aaron, Cynthia Rudin, and Francesca </a:t>
            </a:r>
            <a:r>
              <a:rPr lang="en-US" dirty="0" err="1"/>
              <a:t>Dominici</a:t>
            </a:r>
            <a:r>
              <a:rPr lang="en-US" dirty="0"/>
              <a:t>. “Model Class Reliance: Variable importance measures for any machine learning model class, from the ‘Rashomon’ perspective.” http://</a:t>
            </a:r>
            <a:r>
              <a:rPr lang="en-US" dirty="0" err="1"/>
              <a:t>arxiv.org</a:t>
            </a:r>
            <a:r>
              <a:rPr lang="en-US" dirty="0"/>
              <a:t>/abs/1801.01489 (2018)</a:t>
            </a:r>
          </a:p>
          <a:p>
            <a:r>
              <a:rPr lang="en-US" dirty="0"/>
              <a:t>Ribeiro, Marco Tulio, Sameer Singh, and Carlos </a:t>
            </a:r>
            <a:r>
              <a:rPr lang="en-US" dirty="0" err="1"/>
              <a:t>Guestrin</a:t>
            </a:r>
            <a:r>
              <a:rPr lang="en-US" dirty="0"/>
              <a:t>. "Why should I trust you?: Explaining the predictions of any classifier." Proceedings of the 22nd ACM SIGKDD international conference on knowledge discovery and data mining. ACM (2016)</a:t>
            </a:r>
          </a:p>
          <a:p>
            <a:r>
              <a:rPr lang="en-US" dirty="0"/>
              <a:t>Shapley, Lloyd S. "A value for n-person games." Contributions to the Theory of Games 2.28 (1953): 307-317</a:t>
            </a:r>
          </a:p>
          <a:p>
            <a:r>
              <a:rPr lang="en-US" dirty="0"/>
              <a:t>Lundberg, Scott M., and </a:t>
            </a:r>
            <a:r>
              <a:rPr lang="en-US" dirty="0" err="1"/>
              <a:t>Su</a:t>
            </a:r>
            <a:r>
              <a:rPr lang="en-US" dirty="0"/>
              <a:t>-In Lee. "A unified approach to interpreting model predictions." Advances in Neural Information Processing Systems. (2017)</a:t>
            </a:r>
          </a:p>
          <a:p>
            <a:r>
              <a:rPr lang="en-US" dirty="0"/>
              <a:t>Verma, A., Murali, V., Singh, R., Kohli, P., Chaudhuri, S.: Programmatically interpretable reinforcement learning. PMLR 80:5045-5054 (2018) </a:t>
            </a:r>
          </a:p>
          <a:p>
            <a:r>
              <a:rPr lang="en-US" dirty="0"/>
              <a:t>Shu, T., </a:t>
            </a:r>
            <a:r>
              <a:rPr lang="en-US" dirty="0" err="1"/>
              <a:t>Xiong</a:t>
            </a:r>
            <a:r>
              <a:rPr lang="en-US" dirty="0"/>
              <a:t>, C., and </a:t>
            </a:r>
            <a:r>
              <a:rPr lang="en-US" dirty="0" err="1"/>
              <a:t>Socher</a:t>
            </a:r>
            <a:r>
              <a:rPr lang="en-US" dirty="0"/>
              <a:t>, R. Hierarchical and interpretable skill acquisition in multi-task reinforcement learning. (2017)</a:t>
            </a:r>
          </a:p>
          <a:p>
            <a:r>
              <a:rPr lang="en-US" dirty="0"/>
              <a:t>Liu, G., Schulte, O., Zhu, W., Li, Q.: Toward interpretable deep reinforcement learning with linear model u-trees. In: Machine Learning and Knowledge Discovery in Databases, pp. 414–429. Springer International Publishing (2019) </a:t>
            </a:r>
          </a:p>
          <a:p>
            <a:r>
              <a:rPr lang="en-US" dirty="0"/>
              <a:t>Explainable Artificial Intelligence (XAI) DARPA-BAA-16-53 (https://</a:t>
            </a:r>
            <a:r>
              <a:rPr lang="en-US" dirty="0" err="1"/>
              <a:t>www.darpa.mil</a:t>
            </a:r>
            <a:r>
              <a:rPr lang="en-US" dirty="0"/>
              <a:t>/attachments/DARPA-BAA-16-53.pdf)</a:t>
            </a:r>
          </a:p>
          <a:p>
            <a:endParaRPr lang="en-US" dirty="0"/>
          </a:p>
          <a:p>
            <a:endParaRPr lang="en-US" dirty="0"/>
          </a:p>
          <a:p>
            <a:endParaRPr lang="en-US" dirty="0"/>
          </a:p>
        </p:txBody>
      </p:sp>
      <p:sp>
        <p:nvSpPr>
          <p:cNvPr id="5" name="Date Placeholder 4">
            <a:extLst>
              <a:ext uri="{FF2B5EF4-FFF2-40B4-BE49-F238E27FC236}">
                <a16:creationId xmlns:a16="http://schemas.microsoft.com/office/drawing/2014/main" id="{B05C3F92-A88E-7347-9A77-F2B5874648E1}"/>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Placeholder 5">
            <a:extLst>
              <a:ext uri="{FF2B5EF4-FFF2-40B4-BE49-F238E27FC236}">
                <a16:creationId xmlns:a16="http://schemas.microsoft.com/office/drawing/2014/main" id="{FB98A1E4-F89A-2D41-9C60-F7BAE94D401B}"/>
              </a:ext>
            </a:extLst>
          </p:cNvPr>
          <p:cNvSpPr>
            <a:spLocks noGrp="1"/>
          </p:cNvSpPr>
          <p:nvPr>
            <p:ph type="sldNum" sz="quarter" idx="4"/>
          </p:nvPr>
        </p:nvSpPr>
        <p:spPr/>
        <p:txBody>
          <a:bodyPr/>
          <a:lstStyle/>
          <a:p>
            <a:fld id="{8A7A6979-0714-4377-B894-6BE4C2D6E202}" type="slidenum">
              <a:rPr lang="en-US" smtClean="0"/>
              <a:pPr/>
              <a:t>29</a:t>
            </a:fld>
            <a:endParaRPr lang="en-US" dirty="0"/>
          </a:p>
        </p:txBody>
      </p:sp>
      <p:pic>
        <p:nvPicPr>
          <p:cNvPr id="7" name="Picture 6">
            <a:extLst>
              <a:ext uri="{FF2B5EF4-FFF2-40B4-BE49-F238E27FC236}">
                <a16:creationId xmlns:a16="http://schemas.microsoft.com/office/drawing/2014/main" id="{E692AD2C-2F5A-DA4C-A068-9C7E7A844152}"/>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64133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p:txBody>
          <a:bodyPr/>
          <a:lstStyle/>
          <a:p>
            <a:r>
              <a:rPr lang="en-US" dirty="0"/>
              <a:t>What</a:t>
            </a:r>
          </a:p>
        </p:txBody>
      </p:sp>
      <p:sp>
        <p:nvSpPr>
          <p:cNvPr id="3" name="Subtitle">
            <a:extLst>
              <a:ext uri="{FF2B5EF4-FFF2-40B4-BE49-F238E27FC236}">
                <a16:creationId xmlns:a16="http://schemas.microsoft.com/office/drawing/2014/main" id="{1AD992F9-30A9-E64B-A6C3-8EE29DCD6203}"/>
              </a:ext>
            </a:extLst>
          </p:cNvPr>
          <p:cNvSpPr>
            <a:spLocks noGrp="1"/>
          </p:cNvSpPr>
          <p:nvPr>
            <p:ph type="subTitle" idx="1"/>
          </p:nvPr>
        </p:nvSpPr>
        <p:spPr>
          <a:xfrm>
            <a:off x="2648276" y="2706475"/>
            <a:ext cx="6895463" cy="553998"/>
          </a:xfrm>
        </p:spPr>
        <p:txBody>
          <a:bodyPr/>
          <a:lstStyle/>
          <a:p>
            <a:r>
              <a:rPr lang="en-US" dirty="0"/>
              <a:t>IS INTERPRETABILITY?</a:t>
            </a:r>
          </a:p>
        </p:txBody>
      </p:sp>
      <p:sp>
        <p:nvSpPr>
          <p:cNvPr id="4" name="Body Text">
            <a:extLst>
              <a:ext uri="{FF2B5EF4-FFF2-40B4-BE49-F238E27FC236}">
                <a16:creationId xmlns:a16="http://schemas.microsoft.com/office/drawing/2014/main" id="{D088CA72-1360-7448-905E-7ABEEE54361F}"/>
              </a:ext>
            </a:extLst>
          </p:cNvPr>
          <p:cNvSpPr>
            <a:spLocks noGrp="1"/>
          </p:cNvSpPr>
          <p:nvPr>
            <p:ph type="body" sz="quarter" idx="14"/>
          </p:nvPr>
        </p:nvSpPr>
        <p:spPr/>
        <p:txBody>
          <a:bodyPr/>
          <a:lstStyle/>
          <a:p>
            <a:r>
              <a:rPr lang="en-US" i="1" dirty="0"/>
              <a:t>Interpretability is the degree to which a human can understand the cause of a decision. </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049DC8E1-D369-0F48-9062-BB068AFD07CE}" type="datetime1">
              <a:rPr lang="en-US" smtClean="0"/>
              <a:pPr/>
              <a:t>1/10/26</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9" name="Picture 8">
            <a:extLst>
              <a:ext uri="{FF2B5EF4-FFF2-40B4-BE49-F238E27FC236}">
                <a16:creationId xmlns:a16="http://schemas.microsoft.com/office/drawing/2014/main" id="{6BE46EB1-996C-824E-AA3D-1906D85921FC}"/>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4000766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DDF1DEAD-BDC7-D142-97B9-9A0BD2570B44}"/>
              </a:ext>
            </a:extLst>
          </p:cNvPr>
          <p:cNvSpPr>
            <a:spLocks noGrp="1"/>
          </p:cNvSpPr>
          <p:nvPr>
            <p:ph type="body" sz="quarter" idx="14"/>
          </p:nvPr>
        </p:nvSpPr>
        <p:spPr/>
        <p:txBody>
          <a:bodyPr/>
          <a:lstStyle/>
          <a:p>
            <a:r>
              <a:rPr lang="en-US" sz="2200" i="1" dirty="0"/>
              <a:t>As AI becomes more entangled into our daily lives, explainable AI becomes even more important.</a:t>
            </a:r>
          </a:p>
        </p:txBody>
      </p:sp>
      <p:sp>
        <p:nvSpPr>
          <p:cNvPr id="4" name="Date Placeholder 3">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1/10/26</a:t>
            </a:fld>
            <a:endParaRPr lang="en-US" dirty="0"/>
          </a:p>
        </p:txBody>
      </p:sp>
      <p:sp>
        <p:nvSpPr>
          <p:cNvPr id="5" name="Slide Number Placeholder 4">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30</a:t>
            </a:fld>
            <a:endParaRPr lang="en-US" dirty="0"/>
          </a:p>
        </p:txBody>
      </p:sp>
      <p:pic>
        <p:nvPicPr>
          <p:cNvPr id="7" name="Picture 6">
            <a:extLst>
              <a:ext uri="{FF2B5EF4-FFF2-40B4-BE49-F238E27FC236}">
                <a16:creationId xmlns:a16="http://schemas.microsoft.com/office/drawing/2014/main" id="{6D2CDA0C-1CAB-2C46-B4F4-6463F88C7F57}"/>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68809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CONCEPT</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pic>
        <p:nvPicPr>
          <p:cNvPr id="3" name="Picture 2">
            <a:extLst>
              <a:ext uri="{FF2B5EF4-FFF2-40B4-BE49-F238E27FC236}">
                <a16:creationId xmlns:a16="http://schemas.microsoft.com/office/drawing/2014/main" id="{3329474F-D5D6-8243-81C8-828270422235}"/>
              </a:ext>
            </a:extLst>
          </p:cNvPr>
          <p:cNvPicPr>
            <a:picLocks noChangeAspect="1"/>
          </p:cNvPicPr>
          <p:nvPr/>
        </p:nvPicPr>
        <p:blipFill>
          <a:blip r:embed="rId4"/>
          <a:stretch>
            <a:fillRect/>
          </a:stretch>
        </p:blipFill>
        <p:spPr>
          <a:xfrm>
            <a:off x="1581150" y="977900"/>
            <a:ext cx="9029700" cy="4902200"/>
          </a:xfrm>
          <a:prstGeom prst="rect">
            <a:avLst/>
          </a:prstGeom>
        </p:spPr>
      </p:pic>
      <p:sp>
        <p:nvSpPr>
          <p:cNvPr id="10" name="TextBox 9">
            <a:extLst>
              <a:ext uri="{FF2B5EF4-FFF2-40B4-BE49-F238E27FC236}">
                <a16:creationId xmlns:a16="http://schemas.microsoft.com/office/drawing/2014/main" id="{AFDD6A19-1079-7745-B3CE-5429367FC79D}"/>
              </a:ext>
            </a:extLst>
          </p:cNvPr>
          <p:cNvSpPr txBox="1"/>
          <p:nvPr/>
        </p:nvSpPr>
        <p:spPr>
          <a:xfrm>
            <a:off x="9437060" y="6248745"/>
            <a:ext cx="1218603" cy="230832"/>
          </a:xfrm>
          <a:prstGeom prst="rect">
            <a:avLst/>
          </a:prstGeom>
          <a:noFill/>
        </p:spPr>
        <p:txBody>
          <a:bodyPr wrap="none" rtlCol="0">
            <a:spAutoFit/>
          </a:bodyPr>
          <a:lstStyle/>
          <a:p>
            <a:pPr lvl="0" defTabSz="914400" eaLnBrk="0" fontAlgn="base" hangingPunct="0">
              <a:spcBef>
                <a:spcPct val="0"/>
              </a:spcBef>
              <a:spcAft>
                <a:spcPct val="0"/>
              </a:spcAft>
            </a:pPr>
            <a:r>
              <a:rPr lang="en-US" altLang="en-US" sz="900" dirty="0">
                <a:solidFill>
                  <a:srgbClr val="000000"/>
                </a:solidFill>
              </a:rPr>
              <a:t>Credit: DARPA, 2016</a:t>
            </a:r>
          </a:p>
        </p:txBody>
      </p:sp>
    </p:spTree>
    <p:extLst>
      <p:ext uri="{BB962C8B-B14F-4D97-AF65-F5344CB8AC3E}">
        <p14:creationId xmlns:p14="http://schemas.microsoft.com/office/powerpoint/2010/main" val="72369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p:txBody>
          <a:bodyPr/>
          <a:lstStyle/>
          <a:p>
            <a:r>
              <a:rPr lang="en-US" dirty="0"/>
              <a:t>Why</a:t>
            </a:r>
          </a:p>
        </p:txBody>
      </p:sp>
      <p:sp>
        <p:nvSpPr>
          <p:cNvPr id="3" name="Subtitle">
            <a:extLst>
              <a:ext uri="{FF2B5EF4-FFF2-40B4-BE49-F238E27FC236}">
                <a16:creationId xmlns:a16="http://schemas.microsoft.com/office/drawing/2014/main" id="{1AD992F9-30A9-E64B-A6C3-8EE29DCD6203}"/>
              </a:ext>
            </a:extLst>
          </p:cNvPr>
          <p:cNvSpPr>
            <a:spLocks noGrp="1"/>
          </p:cNvSpPr>
          <p:nvPr>
            <p:ph type="subTitle" idx="1"/>
          </p:nvPr>
        </p:nvSpPr>
        <p:spPr>
          <a:xfrm>
            <a:off x="2648276" y="2706475"/>
            <a:ext cx="6895463" cy="553998"/>
          </a:xfrm>
        </p:spPr>
        <p:txBody>
          <a:bodyPr/>
          <a:lstStyle/>
          <a:p>
            <a:r>
              <a:rPr lang="en-US" dirty="0"/>
              <a:t>INTERPRETABILITY?</a:t>
            </a:r>
          </a:p>
        </p:txBody>
      </p:sp>
      <p:sp>
        <p:nvSpPr>
          <p:cNvPr id="4" name="Body Text">
            <a:extLst>
              <a:ext uri="{FF2B5EF4-FFF2-40B4-BE49-F238E27FC236}">
                <a16:creationId xmlns:a16="http://schemas.microsoft.com/office/drawing/2014/main" id="{D088CA72-1360-7448-905E-7ABEEE54361F}"/>
              </a:ext>
            </a:extLst>
          </p:cNvPr>
          <p:cNvSpPr>
            <a:spLocks noGrp="1"/>
          </p:cNvSpPr>
          <p:nvPr>
            <p:ph type="body" sz="quarter" idx="14"/>
          </p:nvPr>
        </p:nvSpPr>
        <p:spPr>
          <a:xfrm>
            <a:off x="2875268" y="3540352"/>
            <a:ext cx="6895463" cy="1122744"/>
          </a:xfrm>
        </p:spPr>
        <p:txBody>
          <a:bodyPr/>
          <a:lstStyle/>
          <a:p>
            <a:r>
              <a:rPr lang="en-US" i="1" dirty="0"/>
              <a:t>Decisions are critical in high-risk environments. Often machine learning algorithms are opaque.</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049DC8E1-D369-0F48-9062-BB068AFD07CE}" type="datetime1">
              <a:rPr lang="en-US" smtClean="0"/>
              <a:pPr/>
              <a:t>1/10/26</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9" name="Picture 8">
            <a:extLst>
              <a:ext uri="{FF2B5EF4-FFF2-40B4-BE49-F238E27FC236}">
                <a16:creationId xmlns:a16="http://schemas.microsoft.com/office/drawing/2014/main" id="{6BE46EB1-996C-824E-AA3D-1906D85921FC}"/>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533462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Why Interpretability?</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043552" y="1345167"/>
            <a:ext cx="9234309" cy="4358403"/>
          </a:xfrm>
        </p:spPr>
        <p:txBody>
          <a:bodyPr>
            <a:normAutofit/>
          </a:bodyPr>
          <a:lstStyle/>
          <a:p>
            <a:pPr lvl="0">
              <a:lnSpc>
                <a:spcPct val="110000"/>
              </a:lnSpc>
              <a:spcBef>
                <a:spcPts val="200"/>
              </a:spcBef>
            </a:pPr>
            <a:r>
              <a:rPr lang="en-US" sz="2400" dirty="0"/>
              <a:t>Verify the model works as expected</a:t>
            </a:r>
          </a:p>
          <a:p>
            <a:pPr lvl="1">
              <a:lnSpc>
                <a:spcPct val="110000"/>
              </a:lnSpc>
              <a:spcBef>
                <a:spcPts val="200"/>
              </a:spcBef>
            </a:pPr>
            <a:r>
              <a:rPr lang="en-US" sz="2000" dirty="0"/>
              <a:t>Wrong decisions can be costly and dangerous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6</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pic>
        <p:nvPicPr>
          <p:cNvPr id="3" name="Picture 2">
            <a:extLst>
              <a:ext uri="{FF2B5EF4-FFF2-40B4-BE49-F238E27FC236}">
                <a16:creationId xmlns:a16="http://schemas.microsoft.com/office/drawing/2014/main" id="{94E3E0A5-E93B-0F46-B350-77533297722A}"/>
              </a:ext>
            </a:extLst>
          </p:cNvPr>
          <p:cNvPicPr>
            <a:picLocks noChangeAspect="1"/>
          </p:cNvPicPr>
          <p:nvPr/>
        </p:nvPicPr>
        <p:blipFill rotWithShape="1">
          <a:blip r:embed="rId4"/>
          <a:srcRect t="5689" b="8523"/>
          <a:stretch/>
        </p:blipFill>
        <p:spPr>
          <a:xfrm>
            <a:off x="1306360" y="2363296"/>
            <a:ext cx="9579279" cy="3340274"/>
          </a:xfrm>
          <a:prstGeom prst="rect">
            <a:avLst/>
          </a:prstGeom>
        </p:spPr>
      </p:pic>
      <p:sp>
        <p:nvSpPr>
          <p:cNvPr id="7" name="TextBox 6">
            <a:extLst>
              <a:ext uri="{FF2B5EF4-FFF2-40B4-BE49-F238E27FC236}">
                <a16:creationId xmlns:a16="http://schemas.microsoft.com/office/drawing/2014/main" id="{1399C41F-906A-2448-933B-CC190309127C}"/>
              </a:ext>
            </a:extLst>
          </p:cNvPr>
          <p:cNvSpPr txBox="1"/>
          <p:nvPr/>
        </p:nvSpPr>
        <p:spPr>
          <a:xfrm>
            <a:off x="7289036" y="6248745"/>
            <a:ext cx="3366627" cy="230832"/>
          </a:xfrm>
          <a:prstGeom prst="rect">
            <a:avLst/>
          </a:prstGeom>
          <a:noFill/>
        </p:spPr>
        <p:txBody>
          <a:bodyPr wrap="none" rtlCol="0">
            <a:spAutoFit/>
          </a:bodyPr>
          <a:lstStyle/>
          <a:p>
            <a:pPr lvl="0" defTabSz="914400" eaLnBrk="0" fontAlgn="base" hangingPunct="0">
              <a:spcBef>
                <a:spcPct val="0"/>
              </a:spcBef>
              <a:spcAft>
                <a:spcPct val="0"/>
              </a:spcAft>
            </a:pPr>
            <a:r>
              <a:rPr lang="en-US" altLang="en-US" sz="900" dirty="0">
                <a:solidFill>
                  <a:srgbClr val="000000"/>
                </a:solidFill>
              </a:rPr>
              <a:t>Credit: </a:t>
            </a:r>
            <a:r>
              <a:rPr lang="en-US" altLang="en-US" sz="900" dirty="0" err="1">
                <a:solidFill>
                  <a:srgbClr val="000000"/>
                </a:solidFill>
              </a:rPr>
              <a:t>Samek</a:t>
            </a:r>
            <a:r>
              <a:rPr lang="en-US" altLang="en-US" sz="900" dirty="0">
                <a:solidFill>
                  <a:srgbClr val="000000"/>
                </a:solidFill>
              </a:rPr>
              <a:t>, Binder, Tutorial on Interpretable ML, MICCAI’18 </a:t>
            </a:r>
          </a:p>
        </p:txBody>
      </p:sp>
      <p:pic>
        <p:nvPicPr>
          <p:cNvPr id="1027" name="Picture 3" descr="page20image905224752">
            <a:extLst>
              <a:ext uri="{FF2B5EF4-FFF2-40B4-BE49-F238E27FC236}">
                <a16:creationId xmlns:a16="http://schemas.microsoft.com/office/drawing/2014/main" id="{F143B333-7629-D245-B736-4A3441FCA1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71" y="5525962"/>
            <a:ext cx="4140200" cy="3175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age20image905224752">
            <a:extLst>
              <a:ext uri="{FF2B5EF4-FFF2-40B4-BE49-F238E27FC236}">
                <a16:creationId xmlns:a16="http://schemas.microsoft.com/office/drawing/2014/main" id="{2626DC52-B44B-1345-A686-CD50766131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140200" cy="3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3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Why Interpretability?</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043552" y="1345167"/>
            <a:ext cx="5255647" cy="4358403"/>
          </a:xfrm>
        </p:spPr>
        <p:txBody>
          <a:bodyPr>
            <a:normAutofit/>
          </a:bodyPr>
          <a:lstStyle/>
          <a:p>
            <a:pPr lvl="0">
              <a:lnSpc>
                <a:spcPct val="110000"/>
              </a:lnSpc>
              <a:spcBef>
                <a:spcPts val="200"/>
              </a:spcBef>
            </a:pPr>
            <a:r>
              <a:rPr lang="en-US" sz="2400" dirty="0"/>
              <a:t>Learn new insights</a:t>
            </a:r>
          </a:p>
          <a:p>
            <a:pPr marL="228600" lvl="1" indent="0">
              <a:lnSpc>
                <a:spcPct val="110000"/>
              </a:lnSpc>
              <a:spcBef>
                <a:spcPts val="200"/>
              </a:spcBef>
              <a:buNone/>
            </a:pPr>
            <a:endParaRPr lang="en-US" sz="2000" dirty="0"/>
          </a:p>
          <a:p>
            <a:pPr marL="228600" lvl="1" indent="0">
              <a:lnSpc>
                <a:spcPct val="110000"/>
              </a:lnSpc>
              <a:spcBef>
                <a:spcPts val="200"/>
              </a:spcBef>
              <a:buNone/>
            </a:pPr>
            <a:endParaRPr lang="en-US" sz="2000" dirty="0"/>
          </a:p>
          <a:p>
            <a:pPr marL="228600" lvl="1" indent="0">
              <a:lnSpc>
                <a:spcPct val="110000"/>
              </a:lnSpc>
              <a:spcBef>
                <a:spcPts val="200"/>
              </a:spcBef>
              <a:buNone/>
            </a:pPr>
            <a:endParaRPr lang="en-US" sz="2000" dirty="0"/>
          </a:p>
          <a:p>
            <a:pPr marL="228600" lvl="1" indent="0">
              <a:lnSpc>
                <a:spcPct val="110000"/>
              </a:lnSpc>
              <a:spcBef>
                <a:spcPts val="200"/>
              </a:spcBef>
              <a:buNone/>
            </a:pPr>
            <a:r>
              <a:rPr lang="en-US" sz="2000" dirty="0"/>
              <a:t>It was also so unusual that one of the commentators thought it was a mistake. Fan Hui explained, </a:t>
            </a:r>
            <a:r>
              <a:rPr lang="en-US" sz="2000" i="1" dirty="0"/>
              <a:t>“It’s not a human move. I’ve never seen a human play this move.”</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7</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7" name="TextBox 6">
            <a:extLst>
              <a:ext uri="{FF2B5EF4-FFF2-40B4-BE49-F238E27FC236}">
                <a16:creationId xmlns:a16="http://schemas.microsoft.com/office/drawing/2014/main" id="{1399C41F-906A-2448-933B-CC190309127C}"/>
              </a:ext>
            </a:extLst>
          </p:cNvPr>
          <p:cNvSpPr txBox="1"/>
          <p:nvPr/>
        </p:nvSpPr>
        <p:spPr>
          <a:xfrm>
            <a:off x="7289036" y="6248745"/>
            <a:ext cx="3366627" cy="230832"/>
          </a:xfrm>
          <a:prstGeom prst="rect">
            <a:avLst/>
          </a:prstGeom>
          <a:noFill/>
        </p:spPr>
        <p:txBody>
          <a:bodyPr wrap="none" rtlCol="0">
            <a:spAutoFit/>
          </a:bodyPr>
          <a:lstStyle/>
          <a:p>
            <a:pPr lvl="0" defTabSz="914400" eaLnBrk="0" fontAlgn="base" hangingPunct="0">
              <a:spcBef>
                <a:spcPct val="0"/>
              </a:spcBef>
              <a:spcAft>
                <a:spcPct val="0"/>
              </a:spcAft>
            </a:pPr>
            <a:r>
              <a:rPr lang="en-US" altLang="en-US" sz="900" dirty="0">
                <a:solidFill>
                  <a:srgbClr val="000000"/>
                </a:solidFill>
              </a:rPr>
              <a:t>Credit: </a:t>
            </a:r>
            <a:r>
              <a:rPr lang="en-US" altLang="en-US" sz="900" dirty="0" err="1">
                <a:solidFill>
                  <a:srgbClr val="000000"/>
                </a:solidFill>
              </a:rPr>
              <a:t>Samek</a:t>
            </a:r>
            <a:r>
              <a:rPr lang="en-US" altLang="en-US" sz="900" dirty="0">
                <a:solidFill>
                  <a:srgbClr val="000000"/>
                </a:solidFill>
              </a:rPr>
              <a:t>, Binder, Tutorial on Interpretable ML, MICCAI’18 </a:t>
            </a:r>
          </a:p>
        </p:txBody>
      </p:sp>
      <p:pic>
        <p:nvPicPr>
          <p:cNvPr id="1027" name="Picture 3" descr="page20image905224752">
            <a:extLst>
              <a:ext uri="{FF2B5EF4-FFF2-40B4-BE49-F238E27FC236}">
                <a16:creationId xmlns:a16="http://schemas.microsoft.com/office/drawing/2014/main" id="{F143B333-7629-D245-B736-4A3441FCA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1" y="5525962"/>
            <a:ext cx="4140200" cy="317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indoor, object, table, sitting&#10;&#10;Description automatically generated">
            <a:extLst>
              <a:ext uri="{FF2B5EF4-FFF2-40B4-BE49-F238E27FC236}">
                <a16:creationId xmlns:a16="http://schemas.microsoft.com/office/drawing/2014/main" id="{0E2E7523-D217-D748-A586-4AE1B4F8B17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022899" y="2118149"/>
            <a:ext cx="3898900" cy="2921000"/>
          </a:xfrm>
          <a:prstGeom prst="rect">
            <a:avLst/>
          </a:prstGeom>
        </p:spPr>
      </p:pic>
    </p:spTree>
    <p:extLst>
      <p:ext uri="{BB962C8B-B14F-4D97-AF65-F5344CB8AC3E}">
        <p14:creationId xmlns:p14="http://schemas.microsoft.com/office/powerpoint/2010/main" val="59696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Why Interpretability?</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043552" y="1345167"/>
            <a:ext cx="9234309" cy="4358403"/>
          </a:xfrm>
        </p:spPr>
        <p:txBody>
          <a:bodyPr>
            <a:normAutofit/>
          </a:bodyPr>
          <a:lstStyle/>
          <a:p>
            <a:pPr lvl="0">
              <a:lnSpc>
                <a:spcPct val="110000"/>
              </a:lnSpc>
              <a:spcBef>
                <a:spcPts val="200"/>
              </a:spcBef>
            </a:pPr>
            <a:r>
              <a:rPr lang="en-US" sz="2400" dirty="0"/>
              <a:t>Ensure Fairness</a:t>
            </a:r>
          </a:p>
          <a:p>
            <a:pPr lvl="1">
              <a:lnSpc>
                <a:spcPct val="110000"/>
              </a:lnSpc>
              <a:spcBef>
                <a:spcPts val="200"/>
              </a:spcBef>
            </a:pPr>
            <a:r>
              <a:rPr lang="en-US" sz="2000" dirty="0"/>
              <a:t>Unbiased predictions, no discrimination against protected groups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pic>
        <p:nvPicPr>
          <p:cNvPr id="1027" name="Picture 3" descr="page20image905224752">
            <a:extLst>
              <a:ext uri="{FF2B5EF4-FFF2-40B4-BE49-F238E27FC236}">
                <a16:creationId xmlns:a16="http://schemas.microsoft.com/office/drawing/2014/main" id="{F143B333-7629-D245-B736-4A3441FCA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1" y="5525962"/>
            <a:ext cx="4140200" cy="3175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page14image3023808">
            <a:extLst>
              <a:ext uri="{FF2B5EF4-FFF2-40B4-BE49-F238E27FC236}">
                <a16:creationId xmlns:a16="http://schemas.microsoft.com/office/drawing/2014/main" id="{66B65E9C-0B57-7046-82B8-B4950DEC0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0" y="2147762"/>
            <a:ext cx="7429500"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Why Interpretability?</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043552" y="1345167"/>
            <a:ext cx="9234309" cy="4358403"/>
          </a:xfrm>
        </p:spPr>
        <p:txBody>
          <a:bodyPr>
            <a:normAutofit/>
          </a:bodyPr>
          <a:lstStyle/>
          <a:p>
            <a:pPr lvl="0">
              <a:lnSpc>
                <a:spcPct val="110000"/>
              </a:lnSpc>
              <a:spcBef>
                <a:spcPts val="200"/>
              </a:spcBef>
            </a:pPr>
            <a:r>
              <a:rPr lang="en-US" sz="2400" dirty="0"/>
              <a:t>Trust </a:t>
            </a:r>
          </a:p>
          <a:p>
            <a:pPr lvl="1">
              <a:lnSpc>
                <a:spcPct val="110000"/>
              </a:lnSpc>
              <a:spcBef>
                <a:spcPts val="200"/>
              </a:spcBef>
            </a:pPr>
            <a:r>
              <a:rPr lang="en-US" sz="2000" dirty="0"/>
              <a:t>Easier to trust a system that explains its decisions compared to a black box.</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9</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pic>
        <p:nvPicPr>
          <p:cNvPr id="1027" name="Picture 3" descr="page20image905224752">
            <a:extLst>
              <a:ext uri="{FF2B5EF4-FFF2-40B4-BE49-F238E27FC236}">
                <a16:creationId xmlns:a16="http://schemas.microsoft.com/office/drawing/2014/main" id="{F143B333-7629-D245-B736-4A3441FCA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1" y="5525962"/>
            <a:ext cx="4140200" cy="3175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40C0B116-717A-2546-B62D-0CD813AD471C}"/>
              </a:ext>
            </a:extLst>
          </p:cNvPr>
          <p:cNvGrpSpPr/>
          <p:nvPr/>
        </p:nvGrpSpPr>
        <p:grpSpPr>
          <a:xfrm>
            <a:off x="3747134" y="2372744"/>
            <a:ext cx="4697731" cy="3580130"/>
            <a:chOff x="3466807" y="1916190"/>
            <a:chExt cx="5930628" cy="4447971"/>
          </a:xfrm>
        </p:grpSpPr>
        <p:pic>
          <p:nvPicPr>
            <p:cNvPr id="5122" name="Picture 2" descr="Learning to Trust Machines (A How-To Guide)">
              <a:extLst>
                <a:ext uri="{FF2B5EF4-FFF2-40B4-BE49-F238E27FC236}">
                  <a16:creationId xmlns:a16="http://schemas.microsoft.com/office/drawing/2014/main" id="{5FA79FDC-3A3C-D043-BE8E-B2522CC58F4B}"/>
                </a:ext>
              </a:extLst>
            </p:cNvPr>
            <p:cNvPicPr>
              <a:picLocks noChangeAspect="1" noChangeArrowheads="1"/>
            </p:cNvPicPr>
            <p:nvPr/>
          </p:nvPicPr>
          <p:blipFill>
            <a:blip r:embed="rId5">
              <a:clrChange>
                <a:clrFrom>
                  <a:srgbClr val="F5F4F0"/>
                </a:clrFrom>
                <a:clrTo>
                  <a:srgbClr val="F5F4F0">
                    <a:alpha val="0"/>
                  </a:srgbClr>
                </a:clrTo>
              </a:clrChange>
              <a:extLst>
                <a:ext uri="{28A0092B-C50C-407E-A947-70E740481C1C}">
                  <a14:useLocalDpi xmlns:a14="http://schemas.microsoft.com/office/drawing/2010/main" val="0"/>
                </a:ext>
              </a:extLst>
            </a:blip>
            <a:srcRect/>
            <a:stretch>
              <a:fillRect/>
            </a:stretch>
          </p:blipFill>
          <p:spPr bwMode="auto">
            <a:xfrm>
              <a:off x="3466807" y="1916190"/>
              <a:ext cx="5930628" cy="44479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4A7E65E-E717-2E44-A06F-809241720C6B}"/>
                </a:ext>
              </a:extLst>
            </p:cNvPr>
            <p:cNvSpPr/>
            <p:nvPr/>
          </p:nvSpPr>
          <p:spPr>
            <a:xfrm>
              <a:off x="5389700" y="2612571"/>
              <a:ext cx="2549614" cy="609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Learning to Trust Machines (A How-To Guide)">
              <a:extLst>
                <a:ext uri="{FF2B5EF4-FFF2-40B4-BE49-F238E27FC236}">
                  <a16:creationId xmlns:a16="http://schemas.microsoft.com/office/drawing/2014/main" id="{E3534317-A6DC-2F4B-9FAF-4B133F98AF32}"/>
                </a:ext>
              </a:extLst>
            </p:cNvPr>
            <p:cNvPicPr>
              <a:picLocks noChangeAspect="1" noChangeArrowheads="1"/>
            </p:cNvPicPr>
            <p:nvPr/>
          </p:nvPicPr>
          <p:blipFill rotWithShape="1">
            <a:blip r:embed="rId5">
              <a:clrChange>
                <a:clrFrom>
                  <a:srgbClr val="F5F4F0"/>
                </a:clrFrom>
                <a:clrTo>
                  <a:srgbClr val="F5F4F0">
                    <a:alpha val="0"/>
                  </a:srgbClr>
                </a:clrTo>
              </a:clrChange>
              <a:extLst>
                <a:ext uri="{28A0092B-C50C-407E-A947-70E740481C1C}">
                  <a14:useLocalDpi xmlns:a14="http://schemas.microsoft.com/office/drawing/2010/main" val="0"/>
                </a:ext>
              </a:extLst>
            </a:blip>
            <a:srcRect l="32191" t="22093" r="24490" b="70769"/>
            <a:stretch/>
          </p:blipFill>
          <p:spPr bwMode="auto">
            <a:xfrm>
              <a:off x="5358855" y="2612571"/>
              <a:ext cx="2569029" cy="317501"/>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EF3BD94A-61D5-4A48-9002-66EFC1712BE0}"/>
              </a:ext>
            </a:extLst>
          </p:cNvPr>
          <p:cNvSpPr txBox="1"/>
          <p:nvPr/>
        </p:nvSpPr>
        <p:spPr>
          <a:xfrm>
            <a:off x="245332" y="6858000"/>
            <a:ext cx="11701335" cy="230832"/>
          </a:xfrm>
          <a:prstGeom prst="rect">
            <a:avLst/>
          </a:prstGeom>
          <a:noFill/>
        </p:spPr>
        <p:txBody>
          <a:bodyPr wrap="square" rtlCol="0">
            <a:spAutoFit/>
          </a:bodyPr>
          <a:lstStyle/>
          <a:p>
            <a:r>
              <a:rPr lang="en-US" sz="900">
                <a:hlinkClick r:id="rId6" tooltip="http://www.salvisjuribus.it/breve-focus-sullistituto-del-trust/"/>
              </a:rPr>
              <a:t>This Photo</a:t>
            </a:r>
            <a:r>
              <a:rPr lang="en-US" sz="900"/>
              <a:t> by Unknown Author is licensed under </a:t>
            </a:r>
            <a:r>
              <a:rPr lang="en-US" sz="900">
                <a:hlinkClick r:id="rId7" tooltip="https://creativecommons.org/licenses/by-nc-nd/3.0/"/>
              </a:rPr>
              <a:t>CC BY-NC-ND</a:t>
            </a:r>
            <a:endParaRPr lang="en-US" sz="900"/>
          </a:p>
        </p:txBody>
      </p:sp>
      <p:sp>
        <p:nvSpPr>
          <p:cNvPr id="24" name="Rectangle 23">
            <a:extLst>
              <a:ext uri="{FF2B5EF4-FFF2-40B4-BE49-F238E27FC236}">
                <a16:creationId xmlns:a16="http://schemas.microsoft.com/office/drawing/2014/main" id="{366E9553-EA7E-7948-9800-3DEF701409A5}"/>
              </a:ext>
            </a:extLst>
          </p:cNvPr>
          <p:cNvSpPr/>
          <p:nvPr/>
        </p:nvSpPr>
        <p:spPr>
          <a:xfrm rot="5400000">
            <a:off x="6292939" y="3551646"/>
            <a:ext cx="2514761" cy="178908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D8ADF2C-1C1E-7146-8199-58217F8A46AD}"/>
              </a:ext>
            </a:extLst>
          </p:cNvPr>
          <p:cNvPicPr>
            <a:picLocks noChangeAspect="1"/>
          </p:cNvPicPr>
          <p:nvPr/>
        </p:nvPicPr>
        <p:blipFill rotWithShape="1">
          <a:blip r:embed="rId8">
            <a:clrChange>
              <a:clrFrom>
                <a:srgbClr val="FDEBC7"/>
              </a:clrFrom>
              <a:clrTo>
                <a:srgbClr val="FDEBC7">
                  <a:alpha val="0"/>
                </a:srgbClr>
              </a:clrTo>
            </a:clrChange>
            <a:extLst>
              <a:ext uri="{837473B0-CC2E-450A-ABE3-18F120FF3D39}">
                <a1611:picAttrSrcUrl xmlns:a1611="http://schemas.microsoft.com/office/drawing/2016/11/main" r:id="rId6"/>
              </a:ext>
            </a:extLst>
          </a:blip>
          <a:srcRect l="64160" t="28466" r="24245" b="12534"/>
          <a:stretch/>
        </p:blipFill>
        <p:spPr>
          <a:xfrm>
            <a:off x="7471230" y="2877423"/>
            <a:ext cx="973633" cy="2903418"/>
          </a:xfrm>
          <a:prstGeom prst="rect">
            <a:avLst/>
          </a:prstGeom>
        </p:spPr>
      </p:pic>
    </p:spTree>
    <p:extLst>
      <p:ext uri="{BB962C8B-B14F-4D97-AF65-F5344CB8AC3E}">
        <p14:creationId xmlns:p14="http://schemas.microsoft.com/office/powerpoint/2010/main" val="189746607"/>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rdueCS_gold" id="{8ABF14F6-EBED-794B-BEAE-594EB6CCB419}" vid="{1A1BD1C4-93BF-CA40-9733-76D19F9C77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3122</TotalTime>
  <Words>4029</Words>
  <Application>Microsoft Macintosh PowerPoint</Application>
  <PresentationFormat>Widescreen</PresentationFormat>
  <Paragraphs>462</Paragraphs>
  <Slides>30</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Acumin Pro Semibold</vt:lpstr>
      <vt:lpstr>Acumin Pro ExtraCondensed Smbd</vt:lpstr>
      <vt:lpstr>Acumin Pro ExtraCondensed</vt:lpstr>
      <vt:lpstr>Acumin Pro</vt:lpstr>
      <vt:lpstr>United Sans Cd Md</vt:lpstr>
      <vt:lpstr>Wingdings</vt:lpstr>
      <vt:lpstr>Calibri</vt:lpstr>
      <vt:lpstr>Acumin Pro SemiCondensed</vt:lpstr>
      <vt:lpstr>Acumin Pro Medium</vt:lpstr>
      <vt:lpstr>Arial</vt:lpstr>
      <vt:lpstr>United Sans Reg Medium</vt:lpstr>
      <vt:lpstr>Purdue1</vt:lpstr>
      <vt:lpstr>Explainable AI(XAI) - AN OVERVIEW</vt:lpstr>
      <vt:lpstr>What will we cover today?</vt:lpstr>
      <vt:lpstr>What</vt:lpstr>
      <vt:lpstr>CONCEPT</vt:lpstr>
      <vt:lpstr>Why</vt:lpstr>
      <vt:lpstr>Why Interpretability?</vt:lpstr>
      <vt:lpstr>Why Interpretability?</vt:lpstr>
      <vt:lpstr>Why Interpretability?</vt:lpstr>
      <vt:lpstr>Why Interpretability?</vt:lpstr>
      <vt:lpstr>Why Interpretability?</vt:lpstr>
      <vt:lpstr>Why Interpretability?</vt:lpstr>
      <vt:lpstr>Why Interpretability?</vt:lpstr>
      <vt:lpstr>Need for Interpretability</vt:lpstr>
      <vt:lpstr>Problem Areas</vt:lpstr>
      <vt:lpstr>Interpretability</vt:lpstr>
      <vt:lpstr>Interpretable Models</vt:lpstr>
      <vt:lpstr>Advantages/Disadvantages</vt:lpstr>
      <vt:lpstr>Advantages/Disadvantages</vt:lpstr>
      <vt:lpstr>Model Agnostic Methods</vt:lpstr>
      <vt:lpstr>Permutation Feature Importance</vt:lpstr>
      <vt:lpstr>Global Surrogate</vt:lpstr>
      <vt:lpstr>Local Surrogate</vt:lpstr>
      <vt:lpstr>Shapley Values</vt:lpstr>
      <vt:lpstr>Interpretability</vt:lpstr>
      <vt:lpstr>Explainable Reinforcement Learning </vt:lpstr>
      <vt:lpstr>PIRL</vt:lpstr>
      <vt:lpstr>Hierarchical Policies  </vt:lpstr>
      <vt:lpstr>Linear Model U-Trees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A Bonjour</dc:creator>
  <cp:lastModifiedBy>Bonjour, Trevor</cp:lastModifiedBy>
  <cp:revision>124</cp:revision>
  <dcterms:created xsi:type="dcterms:W3CDTF">2020-11-10T20:26:07Z</dcterms:created>
  <dcterms:modified xsi:type="dcterms:W3CDTF">2026-01-11T04:26:53Z</dcterms:modified>
</cp:coreProperties>
</file>